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8288000" cy="10287000"/>
  <p:notesSz cx="6858000" cy="9144000"/>
  <p:embeddedFontLst>
    <p:embeddedFont>
      <p:font typeface="Canva Sans Bold" charset="1" panose="020B0803030501040103"/>
      <p:regular r:id="rId57"/>
    </p:embeddedFont>
    <p:embeddedFont>
      <p:font typeface="Anton" charset="1" panose="00000500000000000000"/>
      <p:regular r:id="rId58"/>
    </p:embeddedFont>
    <p:embeddedFont>
      <p:font typeface="Poppins Bold" charset="1" panose="00000800000000000000"/>
      <p:regular r:id="rId59"/>
    </p:embeddedFont>
    <p:embeddedFont>
      <p:font typeface="Impact" charset="1" panose="020B0806030902050204"/>
      <p:regular r:id="rId60"/>
    </p:embeddedFont>
    <p:embeddedFont>
      <p:font typeface="Roboto Bold Italics" charset="1" panose="02000000000000000000"/>
      <p:regular r:id="rId61"/>
    </p:embeddedFont>
    <p:embeddedFont>
      <p:font typeface="Canva Sans Bold Italics" charset="1" panose="020B0803030501040103"/>
      <p:regular r:id="rId62"/>
    </p:embeddedFont>
    <p:embeddedFont>
      <p:font typeface="Poppins" charset="1" panose="00000500000000000000"/>
      <p:regular r:id="rId63"/>
    </p:embeddedFont>
    <p:embeddedFont>
      <p:font typeface="Playfair Display SC" charset="1" panose="00000500000000000000"/>
      <p:regular r:id="rId64"/>
    </p:embeddedFont>
    <p:embeddedFont>
      <p:font typeface="Canva Sans" charset="1" panose="020B0503030501040103"/>
      <p:regular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1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2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23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4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4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png" Type="http://schemas.openxmlformats.org/officeDocument/2006/relationships/image"/><Relationship Id="rId12" Target="../media/image64.png" Type="http://schemas.openxmlformats.org/officeDocument/2006/relationships/image"/><Relationship Id="rId13" Target="../media/image65.png" Type="http://schemas.openxmlformats.org/officeDocument/2006/relationships/image"/><Relationship Id="rId14" Target="../media/image66.png" Type="http://schemas.openxmlformats.org/officeDocument/2006/relationships/image"/><Relationship Id="rId15" Target="../media/image67.png" Type="http://schemas.openxmlformats.org/officeDocument/2006/relationships/image"/><Relationship Id="rId16" Target="../media/image68.png" Type="http://schemas.openxmlformats.org/officeDocument/2006/relationships/image"/><Relationship Id="rId17" Target="../media/image69.png" Type="http://schemas.openxmlformats.org/officeDocument/2006/relationships/image"/><Relationship Id="rId18" Target="../media/image70.png" Type="http://schemas.openxmlformats.org/officeDocument/2006/relationships/image"/><Relationship Id="rId19" Target="../media/image71.png" Type="http://schemas.openxmlformats.org/officeDocument/2006/relationships/image"/><Relationship Id="rId2" Target="../media/image15.png" Type="http://schemas.openxmlformats.org/officeDocument/2006/relationships/image"/><Relationship Id="rId20" Target="../media/image72.png" Type="http://schemas.openxmlformats.org/officeDocument/2006/relationships/image"/><Relationship Id="rId21" Target="../media/image73.png" Type="http://schemas.openxmlformats.org/officeDocument/2006/relationships/image"/><Relationship Id="rId22" Target="../media/image74.png" Type="http://schemas.openxmlformats.org/officeDocument/2006/relationships/image"/><Relationship Id="rId23" Target="../media/image75.png" Type="http://schemas.openxmlformats.org/officeDocument/2006/relationships/image"/><Relationship Id="rId24" Target="../media/image76.png" Type="http://schemas.openxmlformats.org/officeDocument/2006/relationships/image"/><Relationship Id="rId25" Target="../media/image77.png" Type="http://schemas.openxmlformats.org/officeDocument/2006/relationships/image"/><Relationship Id="rId3" Target="../media/image16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72755" y="962413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98606" y="-483266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0336" y="-5448246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67449" y="-3398853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05885" y="2009096"/>
            <a:ext cx="2283769" cy="2175109"/>
          </a:xfrm>
          <a:custGeom>
            <a:avLst/>
            <a:gdLst/>
            <a:ahLst/>
            <a:cxnLst/>
            <a:rect r="r" b="b" t="t" l="l"/>
            <a:pathLst>
              <a:path h="2175109" w="2283769">
                <a:moveTo>
                  <a:pt x="0" y="0"/>
                </a:moveTo>
                <a:lnTo>
                  <a:pt x="2283769" y="0"/>
                </a:lnTo>
                <a:lnTo>
                  <a:pt x="2283769" y="2175109"/>
                </a:lnTo>
                <a:lnTo>
                  <a:pt x="0" y="21751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0214" t="-11973" r="-122673" b="-237544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660128" y="2009096"/>
            <a:ext cx="1788322" cy="1667196"/>
            <a:chOff x="0" y="0"/>
            <a:chExt cx="470998" cy="4390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0998" cy="439097"/>
            </a:xfrm>
            <a:custGeom>
              <a:avLst/>
              <a:gdLst/>
              <a:ahLst/>
              <a:cxnLst/>
              <a:rect r="r" b="b" t="t" l="l"/>
              <a:pathLst>
                <a:path h="439097" w="470998">
                  <a:moveTo>
                    <a:pt x="73596" y="0"/>
                  </a:moveTo>
                  <a:lnTo>
                    <a:pt x="397403" y="0"/>
                  </a:lnTo>
                  <a:cubicBezTo>
                    <a:pt x="438049" y="0"/>
                    <a:pt x="470998" y="32950"/>
                    <a:pt x="470998" y="73596"/>
                  </a:cubicBezTo>
                  <a:lnTo>
                    <a:pt x="470998" y="365501"/>
                  </a:lnTo>
                  <a:cubicBezTo>
                    <a:pt x="470998" y="406147"/>
                    <a:pt x="438049" y="439097"/>
                    <a:pt x="397403" y="439097"/>
                  </a:cubicBezTo>
                  <a:lnTo>
                    <a:pt x="73596" y="439097"/>
                  </a:lnTo>
                  <a:cubicBezTo>
                    <a:pt x="32950" y="439097"/>
                    <a:pt x="0" y="406147"/>
                    <a:pt x="0" y="365501"/>
                  </a:cubicBezTo>
                  <a:lnTo>
                    <a:pt x="0" y="73596"/>
                  </a:lnTo>
                  <a:cubicBezTo>
                    <a:pt x="0" y="32950"/>
                    <a:pt x="32950" y="0"/>
                    <a:pt x="73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70998" cy="486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7785" y="5074442"/>
            <a:ext cx="2193931" cy="2193931"/>
          </a:xfrm>
          <a:custGeom>
            <a:avLst/>
            <a:gdLst/>
            <a:ahLst/>
            <a:cxnLst/>
            <a:rect r="r" b="b" t="t" l="l"/>
            <a:pathLst>
              <a:path h="2193931" w="2193931">
                <a:moveTo>
                  <a:pt x="0" y="0"/>
                </a:moveTo>
                <a:lnTo>
                  <a:pt x="2193931" y="0"/>
                </a:lnTo>
                <a:lnTo>
                  <a:pt x="2193931" y="2193931"/>
                </a:lnTo>
                <a:lnTo>
                  <a:pt x="0" y="21939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90302" y="4981892"/>
            <a:ext cx="6498600" cy="2379030"/>
          </a:xfrm>
          <a:custGeom>
            <a:avLst/>
            <a:gdLst/>
            <a:ahLst/>
            <a:cxnLst/>
            <a:rect r="r" b="b" t="t" l="l"/>
            <a:pathLst>
              <a:path h="2379030" w="6498600">
                <a:moveTo>
                  <a:pt x="0" y="0"/>
                </a:moveTo>
                <a:lnTo>
                  <a:pt x="6498600" y="0"/>
                </a:lnTo>
                <a:lnTo>
                  <a:pt x="6498600" y="2379030"/>
                </a:lnTo>
                <a:lnTo>
                  <a:pt x="0" y="2379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93336" y="974437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2861" y="2226530"/>
            <a:ext cx="2546032" cy="31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Metric Differences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9902887" y="2009096"/>
            <a:ext cx="7588351" cy="7249204"/>
          </a:xfrm>
          <a:custGeom>
            <a:avLst/>
            <a:gdLst/>
            <a:ahLst/>
            <a:cxnLst/>
            <a:rect r="r" b="b" t="t" l="l"/>
            <a:pathLst>
              <a:path h="7249204" w="7588351">
                <a:moveTo>
                  <a:pt x="0" y="0"/>
                </a:moveTo>
                <a:lnTo>
                  <a:pt x="7588351" y="0"/>
                </a:lnTo>
                <a:lnTo>
                  <a:pt x="7588351" y="7249204"/>
                </a:lnTo>
                <a:lnTo>
                  <a:pt x="0" y="7249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586" r="0" b="-1092"/>
            </a:stretch>
          </a:blipFill>
        </p:spPr>
      </p:sp>
      <p:sp>
        <p:nvSpPr>
          <p:cNvPr name="AutoShape 17" id="17"/>
          <p:cNvSpPr/>
          <p:nvPr/>
        </p:nvSpPr>
        <p:spPr>
          <a:xfrm flipV="true">
            <a:off x="5482020" y="2009096"/>
            <a:ext cx="8072270" cy="2798696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40544" y="-539910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0336" y="-5448246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67449" y="-3398853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44453" y="2009096"/>
            <a:ext cx="2310862" cy="2193220"/>
          </a:xfrm>
          <a:custGeom>
            <a:avLst/>
            <a:gdLst/>
            <a:ahLst/>
            <a:cxnLst/>
            <a:rect r="r" b="b" t="t" l="l"/>
            <a:pathLst>
              <a:path h="2193220" w="2310862">
                <a:moveTo>
                  <a:pt x="0" y="0"/>
                </a:moveTo>
                <a:lnTo>
                  <a:pt x="2310863" y="0"/>
                </a:lnTo>
                <a:lnTo>
                  <a:pt x="2310863" y="2193219"/>
                </a:lnTo>
                <a:lnTo>
                  <a:pt x="0" y="21932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9983" t="-11852" r="-118394" b="-23413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3630" y="4981892"/>
            <a:ext cx="2193931" cy="2193931"/>
          </a:xfrm>
          <a:custGeom>
            <a:avLst/>
            <a:gdLst/>
            <a:ahLst/>
            <a:cxnLst/>
            <a:rect r="r" b="b" t="t" l="l"/>
            <a:pathLst>
              <a:path h="2193931" w="2193931">
                <a:moveTo>
                  <a:pt x="0" y="0"/>
                </a:moveTo>
                <a:lnTo>
                  <a:pt x="2193932" y="0"/>
                </a:lnTo>
                <a:lnTo>
                  <a:pt x="2193932" y="2193932"/>
                </a:lnTo>
                <a:lnTo>
                  <a:pt x="0" y="21939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90302" y="4981892"/>
            <a:ext cx="6498600" cy="2379030"/>
          </a:xfrm>
          <a:custGeom>
            <a:avLst/>
            <a:gdLst/>
            <a:ahLst/>
            <a:cxnLst/>
            <a:rect r="r" b="b" t="t" l="l"/>
            <a:pathLst>
              <a:path h="2379030" w="6498600">
                <a:moveTo>
                  <a:pt x="0" y="0"/>
                </a:moveTo>
                <a:lnTo>
                  <a:pt x="6498600" y="0"/>
                </a:lnTo>
                <a:lnTo>
                  <a:pt x="6498600" y="2379030"/>
                </a:lnTo>
                <a:lnTo>
                  <a:pt x="0" y="2379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3336" y="974437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069558"/>
            <a:ext cx="2546032" cy="31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Metric Differences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84216" y="7850349"/>
            <a:ext cx="9031288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Matched unigrams: [</a:t>
            </a:r>
            <a:r>
              <a:rPr lang="en-US" b="true" sz="24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”The”, “cat”, “on”, “the”, “mat"</a:t>
            </a:r>
            <a:r>
              <a:rPr lang="en-US" b="true" sz="24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] → 5/6 = 0.83</a:t>
            </a:r>
          </a:p>
        </p:txBody>
      </p:sp>
      <p:sp>
        <p:nvSpPr>
          <p:cNvPr name="AutoShape 14" id="14"/>
          <p:cNvSpPr/>
          <p:nvPr/>
        </p:nvSpPr>
        <p:spPr>
          <a:xfrm>
            <a:off x="3137993" y="7055895"/>
            <a:ext cx="358021" cy="7475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H="true">
            <a:off x="6999089" y="7055895"/>
            <a:ext cx="282216" cy="7447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 flipH="true">
            <a:off x="6185202" y="7053043"/>
            <a:ext cx="299520" cy="74759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4061218" y="7055895"/>
            <a:ext cx="323413" cy="7045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5413639" y="7053043"/>
            <a:ext cx="247609" cy="78778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902887" y="2009096"/>
            <a:ext cx="7588351" cy="7249204"/>
          </a:xfrm>
          <a:custGeom>
            <a:avLst/>
            <a:gdLst/>
            <a:ahLst/>
            <a:cxnLst/>
            <a:rect r="r" b="b" t="t" l="l"/>
            <a:pathLst>
              <a:path h="7249204" w="7588351">
                <a:moveTo>
                  <a:pt x="0" y="0"/>
                </a:moveTo>
                <a:lnTo>
                  <a:pt x="7588351" y="0"/>
                </a:lnTo>
                <a:lnTo>
                  <a:pt x="7588351" y="7249204"/>
                </a:lnTo>
                <a:lnTo>
                  <a:pt x="0" y="7249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3586" r="0" b="-1092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5482020" y="1896770"/>
            <a:ext cx="7914920" cy="2911022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7449" y="-6071180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4"/>
                </a:lnTo>
                <a:lnTo>
                  <a:pt x="0" y="664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67449" y="-3398853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8266" y="4981892"/>
            <a:ext cx="2193931" cy="2193931"/>
          </a:xfrm>
          <a:custGeom>
            <a:avLst/>
            <a:gdLst/>
            <a:ahLst/>
            <a:cxnLst/>
            <a:rect r="r" b="b" t="t" l="l"/>
            <a:pathLst>
              <a:path h="2193931" w="2193931">
                <a:moveTo>
                  <a:pt x="0" y="0"/>
                </a:moveTo>
                <a:lnTo>
                  <a:pt x="2193932" y="0"/>
                </a:lnTo>
                <a:lnTo>
                  <a:pt x="2193932" y="2193932"/>
                </a:lnTo>
                <a:lnTo>
                  <a:pt x="0" y="2193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3336" y="974437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3336" y="2069558"/>
            <a:ext cx="2546032" cy="31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Metric Differences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1101" y="7675247"/>
            <a:ext cx="7704137" cy="36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24"/>
              </a:lnSpc>
              <a:spcBef>
                <a:spcPct val="0"/>
              </a:spcBef>
            </a:pPr>
            <a:r>
              <a:rPr lang="en-US" b="true" sz="24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ROUGE 1</a:t>
            </a:r>
            <a:r>
              <a:rPr lang="en-US" b="true" sz="24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: [”</a:t>
            </a:r>
            <a:r>
              <a:rPr lang="en-US" b="true" sz="2499" i="true">
                <a:solidFill>
                  <a:srgbClr val="5E17EB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The”, “cat”, “on”, “the”, “mat”</a:t>
            </a:r>
            <a:r>
              <a:rPr lang="en-US" b="true" sz="24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] → 5/6 = 0.83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090302" y="4981892"/>
            <a:ext cx="6498600" cy="2379030"/>
          </a:xfrm>
          <a:custGeom>
            <a:avLst/>
            <a:gdLst/>
            <a:ahLst/>
            <a:cxnLst/>
            <a:rect r="r" b="b" t="t" l="l"/>
            <a:pathLst>
              <a:path h="2379030" w="6498600">
                <a:moveTo>
                  <a:pt x="0" y="0"/>
                </a:moveTo>
                <a:lnTo>
                  <a:pt x="6498600" y="0"/>
                </a:lnTo>
                <a:lnTo>
                  <a:pt x="6498600" y="2379030"/>
                </a:lnTo>
                <a:lnTo>
                  <a:pt x="0" y="23790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02887" y="2009096"/>
            <a:ext cx="7588351" cy="7249204"/>
          </a:xfrm>
          <a:custGeom>
            <a:avLst/>
            <a:gdLst/>
            <a:ahLst/>
            <a:cxnLst/>
            <a:rect r="r" b="b" t="t" l="l"/>
            <a:pathLst>
              <a:path h="7249204" w="7588351">
                <a:moveTo>
                  <a:pt x="0" y="0"/>
                </a:moveTo>
                <a:lnTo>
                  <a:pt x="7588351" y="0"/>
                </a:lnTo>
                <a:lnTo>
                  <a:pt x="7588351" y="7249204"/>
                </a:lnTo>
                <a:lnTo>
                  <a:pt x="0" y="72492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586" r="0" b="-1092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5396147" y="2932037"/>
            <a:ext cx="10445478" cy="1929845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7449" y="-6071180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4"/>
                </a:lnTo>
                <a:lnTo>
                  <a:pt x="0" y="664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67449" y="-3398853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2887" y="2009096"/>
            <a:ext cx="7588351" cy="7249204"/>
          </a:xfrm>
          <a:custGeom>
            <a:avLst/>
            <a:gdLst/>
            <a:ahLst/>
            <a:cxnLst/>
            <a:rect r="r" b="b" t="t" l="l"/>
            <a:pathLst>
              <a:path h="7249204" w="7588351">
                <a:moveTo>
                  <a:pt x="0" y="0"/>
                </a:moveTo>
                <a:lnTo>
                  <a:pt x="7588351" y="0"/>
                </a:lnTo>
                <a:lnTo>
                  <a:pt x="7588351" y="7249204"/>
                </a:lnTo>
                <a:lnTo>
                  <a:pt x="0" y="7249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586" r="0" b="-1092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320067" y="2908803"/>
            <a:ext cx="10401704" cy="1649015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93336" y="974437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2861" y="2069558"/>
            <a:ext cx="2546032" cy="31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Metric Differences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01716" y="5328898"/>
            <a:ext cx="6526530" cy="33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8"/>
              </a:lnSpc>
              <a:spcBef>
                <a:spcPct val="0"/>
              </a:spcBef>
            </a:pP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[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“The cat,” </a:t>
            </a:r>
            <a:r>
              <a:rPr lang="en-US" b="true" sz="2299" i="true">
                <a:solidFill>
                  <a:srgbClr val="FF3131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“cat sat,” “sat on,”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  “on the” , “the mat”</a:t>
            </a: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]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922003" y="4575999"/>
            <a:ext cx="4603022" cy="743374"/>
          </a:xfrm>
          <a:custGeom>
            <a:avLst/>
            <a:gdLst/>
            <a:ahLst/>
            <a:cxnLst/>
            <a:rect r="r" b="b" t="t" l="l"/>
            <a:pathLst>
              <a:path h="743374" w="4603022">
                <a:moveTo>
                  <a:pt x="0" y="0"/>
                </a:moveTo>
                <a:lnTo>
                  <a:pt x="4603022" y="0"/>
                </a:lnTo>
                <a:lnTo>
                  <a:pt x="4603022" y="743374"/>
                </a:lnTo>
                <a:lnTo>
                  <a:pt x="0" y="7433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650" r="0" b="-11403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86662" y="5716682"/>
            <a:ext cx="4638362" cy="683770"/>
          </a:xfrm>
          <a:custGeom>
            <a:avLst/>
            <a:gdLst/>
            <a:ahLst/>
            <a:cxnLst/>
            <a:rect r="r" b="b" t="t" l="l"/>
            <a:pathLst>
              <a:path h="683770" w="4638362">
                <a:moveTo>
                  <a:pt x="0" y="0"/>
                </a:moveTo>
                <a:lnTo>
                  <a:pt x="4638363" y="0"/>
                </a:lnTo>
                <a:lnTo>
                  <a:pt x="4638363" y="683771"/>
                </a:lnTo>
                <a:lnTo>
                  <a:pt x="0" y="68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4630" r="0" b="-2370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67932" y="6317750"/>
            <a:ext cx="637889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[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“The cat,” </a:t>
            </a:r>
            <a:r>
              <a:rPr lang="en-US" b="true" sz="2299" i="true">
                <a:solidFill>
                  <a:srgbClr val="FF3131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“cat lay,” “lay on,” 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“on the” , “the mat”</a:t>
            </a: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]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7449" y="-6071180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4"/>
                </a:lnTo>
                <a:lnTo>
                  <a:pt x="0" y="664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67449" y="-3398853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2887" y="2009096"/>
            <a:ext cx="7588351" cy="7249204"/>
          </a:xfrm>
          <a:custGeom>
            <a:avLst/>
            <a:gdLst/>
            <a:ahLst/>
            <a:cxnLst/>
            <a:rect r="r" b="b" t="t" l="l"/>
            <a:pathLst>
              <a:path h="7249204" w="7588351">
                <a:moveTo>
                  <a:pt x="0" y="0"/>
                </a:moveTo>
                <a:lnTo>
                  <a:pt x="7588351" y="0"/>
                </a:lnTo>
                <a:lnTo>
                  <a:pt x="7588351" y="7249204"/>
                </a:lnTo>
                <a:lnTo>
                  <a:pt x="0" y="7249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586" r="0" b="-1092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549974" y="2959937"/>
            <a:ext cx="10182830" cy="1520615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993336" y="974437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3336" y="2069558"/>
            <a:ext cx="2546032" cy="31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Metric Differences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01716" y="5328898"/>
            <a:ext cx="6526530" cy="33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8"/>
              </a:lnSpc>
              <a:spcBef>
                <a:spcPct val="0"/>
              </a:spcBef>
            </a:pP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[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“The cat,” </a:t>
            </a:r>
            <a:r>
              <a:rPr lang="en-US" b="true" sz="2299" i="true">
                <a:solidFill>
                  <a:srgbClr val="FF3131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“cat sat,” “sat on,”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  “on the” , “the mat”</a:t>
            </a: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]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904333" y="4627133"/>
            <a:ext cx="4603022" cy="743374"/>
          </a:xfrm>
          <a:custGeom>
            <a:avLst/>
            <a:gdLst/>
            <a:ahLst/>
            <a:cxnLst/>
            <a:rect r="r" b="b" t="t" l="l"/>
            <a:pathLst>
              <a:path h="743374" w="4603022">
                <a:moveTo>
                  <a:pt x="0" y="0"/>
                </a:moveTo>
                <a:lnTo>
                  <a:pt x="4603022" y="0"/>
                </a:lnTo>
                <a:lnTo>
                  <a:pt x="4603022" y="743373"/>
                </a:lnTo>
                <a:lnTo>
                  <a:pt x="0" y="74337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650" r="0" b="-114031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886662" y="5716682"/>
            <a:ext cx="4638362" cy="683770"/>
          </a:xfrm>
          <a:custGeom>
            <a:avLst/>
            <a:gdLst/>
            <a:ahLst/>
            <a:cxnLst/>
            <a:rect r="r" b="b" t="t" l="l"/>
            <a:pathLst>
              <a:path h="683770" w="4638362">
                <a:moveTo>
                  <a:pt x="0" y="0"/>
                </a:moveTo>
                <a:lnTo>
                  <a:pt x="4638363" y="0"/>
                </a:lnTo>
                <a:lnTo>
                  <a:pt x="4638363" y="683771"/>
                </a:lnTo>
                <a:lnTo>
                  <a:pt x="0" y="6837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4630" r="0" b="-2370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167932" y="6317750"/>
            <a:ext cx="637889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[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“The cat,” </a:t>
            </a:r>
            <a:r>
              <a:rPr lang="en-US" b="true" sz="2299" i="true">
                <a:solidFill>
                  <a:srgbClr val="FF3131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“cat lay,” “lay on,” 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“on the” , “the mat”</a:t>
            </a: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]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37916" y="6991875"/>
            <a:ext cx="765413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ROUGE 2: [</a:t>
            </a:r>
            <a:r>
              <a:rPr lang="en-US" b="true" sz="2299" i="true">
                <a:solidFill>
                  <a:srgbClr val="00BF6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“The cat”, “on the” , “the mat” </a:t>
            </a:r>
            <a:r>
              <a:rPr lang="en-US" b="true" sz="22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]→ 3/5 =   0.6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828246" y="7279277"/>
            <a:ext cx="632250" cy="729388"/>
            <a:chOff x="0" y="0"/>
            <a:chExt cx="666805" cy="7692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6805" cy="769252"/>
            </a:xfrm>
            <a:custGeom>
              <a:avLst/>
              <a:gdLst/>
              <a:ahLst/>
              <a:cxnLst/>
              <a:rect r="r" b="b" t="t" l="l"/>
              <a:pathLst>
                <a:path h="769252" w="666805">
                  <a:moveTo>
                    <a:pt x="333402" y="0"/>
                  </a:moveTo>
                  <a:cubicBezTo>
                    <a:pt x="149269" y="0"/>
                    <a:pt x="0" y="172203"/>
                    <a:pt x="0" y="384626"/>
                  </a:cubicBezTo>
                  <a:cubicBezTo>
                    <a:pt x="0" y="597049"/>
                    <a:pt x="149269" y="769252"/>
                    <a:pt x="333402" y="769252"/>
                  </a:cubicBezTo>
                  <a:cubicBezTo>
                    <a:pt x="517535" y="769252"/>
                    <a:pt x="666805" y="597049"/>
                    <a:pt x="666805" y="384626"/>
                  </a:cubicBezTo>
                  <a:cubicBezTo>
                    <a:pt x="666805" y="172203"/>
                    <a:pt x="517535" y="0"/>
                    <a:pt x="3334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62513" y="24492"/>
              <a:ext cx="541779" cy="672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>
            <a:off x="2980888" y="6716530"/>
            <a:ext cx="766881" cy="6938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 flipH="true">
            <a:off x="6938673" y="6716530"/>
            <a:ext cx="863708" cy="7890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 flipH="true">
            <a:off x="5392417" y="6716530"/>
            <a:ext cx="1030230" cy="7890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7449" y="-6071180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4"/>
                </a:lnTo>
                <a:lnTo>
                  <a:pt x="0" y="664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67449" y="-3398853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02887" y="2009096"/>
            <a:ext cx="7588351" cy="7249204"/>
          </a:xfrm>
          <a:custGeom>
            <a:avLst/>
            <a:gdLst/>
            <a:ahLst/>
            <a:cxnLst/>
            <a:rect r="r" b="b" t="t" l="l"/>
            <a:pathLst>
              <a:path h="7249204" w="7588351">
                <a:moveTo>
                  <a:pt x="0" y="0"/>
                </a:moveTo>
                <a:lnTo>
                  <a:pt x="7588351" y="0"/>
                </a:lnTo>
                <a:lnTo>
                  <a:pt x="7588351" y="7249204"/>
                </a:lnTo>
                <a:lnTo>
                  <a:pt x="0" y="7249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586" r="0" b="-1092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5339602" y="2994492"/>
            <a:ext cx="10401704" cy="1667196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0" y="3564722"/>
            <a:ext cx="2193931" cy="2193931"/>
          </a:xfrm>
          <a:custGeom>
            <a:avLst/>
            <a:gdLst/>
            <a:ahLst/>
            <a:cxnLst/>
            <a:rect r="r" b="b" t="t" l="l"/>
            <a:pathLst>
              <a:path h="2193931" w="2193931">
                <a:moveTo>
                  <a:pt x="0" y="0"/>
                </a:moveTo>
                <a:lnTo>
                  <a:pt x="2193931" y="0"/>
                </a:lnTo>
                <a:lnTo>
                  <a:pt x="2193931" y="2193931"/>
                </a:lnTo>
                <a:lnTo>
                  <a:pt x="0" y="219393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93336" y="974437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107778"/>
            <a:ext cx="2546032" cy="31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Metric Differences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54533" y="5643223"/>
            <a:ext cx="6220896" cy="33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8"/>
              </a:lnSpc>
              <a:spcBef>
                <a:spcPct val="0"/>
              </a:spcBef>
            </a:pP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[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“The ,”    “cat ,”</a:t>
            </a:r>
            <a:r>
              <a:rPr lang="en-US" b="true" sz="2299" i="true">
                <a:solidFill>
                  <a:srgbClr val="FF3131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    “sat“ ,  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  ”on,”     “the” ,    “ mat”</a:t>
            </a: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]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904333" y="4661688"/>
            <a:ext cx="4603022" cy="743374"/>
          </a:xfrm>
          <a:custGeom>
            <a:avLst/>
            <a:gdLst/>
            <a:ahLst/>
            <a:cxnLst/>
            <a:rect r="r" b="b" t="t" l="l"/>
            <a:pathLst>
              <a:path h="743374" w="4603022">
                <a:moveTo>
                  <a:pt x="0" y="0"/>
                </a:moveTo>
                <a:lnTo>
                  <a:pt x="4603022" y="0"/>
                </a:lnTo>
                <a:lnTo>
                  <a:pt x="4603022" y="743374"/>
                </a:lnTo>
                <a:lnTo>
                  <a:pt x="0" y="7433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2650" r="0" b="-11403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868992" y="6206595"/>
            <a:ext cx="4638362" cy="683770"/>
          </a:xfrm>
          <a:custGeom>
            <a:avLst/>
            <a:gdLst/>
            <a:ahLst/>
            <a:cxnLst/>
            <a:rect r="r" b="b" t="t" l="l"/>
            <a:pathLst>
              <a:path h="683770" w="4638362">
                <a:moveTo>
                  <a:pt x="0" y="0"/>
                </a:moveTo>
                <a:lnTo>
                  <a:pt x="4638363" y="0"/>
                </a:lnTo>
                <a:lnTo>
                  <a:pt x="4638363" y="683770"/>
                </a:lnTo>
                <a:lnTo>
                  <a:pt x="0" y="683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24630" r="0" b="-2370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25507" y="7061815"/>
            <a:ext cx="587894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[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“The ,”    “cat ,”    </a:t>
            </a:r>
            <a:r>
              <a:rPr lang="en-US" b="true" sz="2299" i="true">
                <a:solidFill>
                  <a:srgbClr val="FF3131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“lay“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 ,   ”on” ,   “the” , “ mat”</a:t>
            </a: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]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2172" y="8064651"/>
            <a:ext cx="8142804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ROUGE L: [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“The” ,   ”cat”,    “on”,   “ the” , “ mat” </a:t>
            </a: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]→ 5/6 =   0.833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235816" y="8210583"/>
            <a:ext cx="1039508" cy="1047717"/>
            <a:chOff x="0" y="0"/>
            <a:chExt cx="763225" cy="7692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3225" cy="769252"/>
            </a:xfrm>
            <a:custGeom>
              <a:avLst/>
              <a:gdLst/>
              <a:ahLst/>
              <a:cxnLst/>
              <a:rect r="r" b="b" t="t" l="l"/>
              <a:pathLst>
                <a:path h="769252" w="763225">
                  <a:moveTo>
                    <a:pt x="381613" y="0"/>
                  </a:moveTo>
                  <a:cubicBezTo>
                    <a:pt x="170854" y="0"/>
                    <a:pt x="0" y="172203"/>
                    <a:pt x="0" y="384626"/>
                  </a:cubicBezTo>
                  <a:cubicBezTo>
                    <a:pt x="0" y="597049"/>
                    <a:pt x="170854" y="769252"/>
                    <a:pt x="381613" y="769252"/>
                  </a:cubicBezTo>
                  <a:cubicBezTo>
                    <a:pt x="592371" y="769252"/>
                    <a:pt x="763225" y="597049"/>
                    <a:pt x="763225" y="384626"/>
                  </a:cubicBezTo>
                  <a:cubicBezTo>
                    <a:pt x="763225" y="172203"/>
                    <a:pt x="592371" y="0"/>
                    <a:pt x="38161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1552" y="24492"/>
              <a:ext cx="620120" cy="672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67449" y="-6071180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4"/>
                </a:lnTo>
                <a:lnTo>
                  <a:pt x="0" y="664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67449" y="-3398853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86574" y="2565928"/>
            <a:ext cx="2426792" cy="2839134"/>
          </a:xfrm>
          <a:custGeom>
            <a:avLst/>
            <a:gdLst/>
            <a:ahLst/>
            <a:cxnLst/>
            <a:rect r="r" b="b" t="t" l="l"/>
            <a:pathLst>
              <a:path h="2839134" w="2426792">
                <a:moveTo>
                  <a:pt x="0" y="0"/>
                </a:moveTo>
                <a:lnTo>
                  <a:pt x="2426792" y="0"/>
                </a:lnTo>
                <a:lnTo>
                  <a:pt x="2426792" y="2839134"/>
                </a:lnTo>
                <a:lnTo>
                  <a:pt x="0" y="28391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4704" r="-203400" b="-13463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04333" y="4661688"/>
            <a:ext cx="4603022" cy="743374"/>
          </a:xfrm>
          <a:custGeom>
            <a:avLst/>
            <a:gdLst/>
            <a:ahLst/>
            <a:cxnLst/>
            <a:rect r="r" b="b" t="t" l="l"/>
            <a:pathLst>
              <a:path h="743374" w="4603022">
                <a:moveTo>
                  <a:pt x="0" y="0"/>
                </a:moveTo>
                <a:lnTo>
                  <a:pt x="4603022" y="0"/>
                </a:lnTo>
                <a:lnTo>
                  <a:pt x="4603022" y="743374"/>
                </a:lnTo>
                <a:lnTo>
                  <a:pt x="0" y="7433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650" r="0" b="-11403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68992" y="6206595"/>
            <a:ext cx="4638362" cy="683770"/>
          </a:xfrm>
          <a:custGeom>
            <a:avLst/>
            <a:gdLst/>
            <a:ahLst/>
            <a:cxnLst/>
            <a:rect r="r" b="b" t="t" l="l"/>
            <a:pathLst>
              <a:path h="683770" w="4638362">
                <a:moveTo>
                  <a:pt x="0" y="0"/>
                </a:moveTo>
                <a:lnTo>
                  <a:pt x="4638363" y="0"/>
                </a:lnTo>
                <a:lnTo>
                  <a:pt x="4638363" y="683770"/>
                </a:lnTo>
                <a:lnTo>
                  <a:pt x="0" y="683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24630" r="0" b="-2370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10543" y="8269929"/>
            <a:ext cx="875526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</a:p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BERT</a:t>
            </a:r>
            <a:r>
              <a:rPr lang="en-US" b="true" sz="22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: [</a:t>
            </a:r>
            <a:r>
              <a:rPr lang="en-US" b="true" sz="2299" i="true">
                <a:solidFill>
                  <a:srgbClr val="00BF63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“lay on”, “sat on ”  </a:t>
            </a:r>
            <a:r>
              <a:rPr lang="en-US" b="true" sz="22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]→ same semantic meaning =   0.933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565227" y="8507024"/>
            <a:ext cx="1337660" cy="751276"/>
            <a:chOff x="0" y="0"/>
            <a:chExt cx="1410769" cy="7923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0769" cy="792336"/>
            </a:xfrm>
            <a:custGeom>
              <a:avLst/>
              <a:gdLst/>
              <a:ahLst/>
              <a:cxnLst/>
              <a:rect r="r" b="b" t="t" l="l"/>
              <a:pathLst>
                <a:path h="792336" w="1410769">
                  <a:moveTo>
                    <a:pt x="705384" y="0"/>
                  </a:moveTo>
                  <a:cubicBezTo>
                    <a:pt x="315811" y="0"/>
                    <a:pt x="0" y="177370"/>
                    <a:pt x="0" y="396168"/>
                  </a:cubicBezTo>
                  <a:cubicBezTo>
                    <a:pt x="0" y="614965"/>
                    <a:pt x="315811" y="792336"/>
                    <a:pt x="705384" y="792336"/>
                  </a:cubicBezTo>
                  <a:cubicBezTo>
                    <a:pt x="1094957" y="792336"/>
                    <a:pt x="1410769" y="614965"/>
                    <a:pt x="1410769" y="396168"/>
                  </a:cubicBezTo>
                  <a:cubicBezTo>
                    <a:pt x="1410769" y="177370"/>
                    <a:pt x="1094957" y="0"/>
                    <a:pt x="7053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32260" y="26656"/>
              <a:ext cx="1146249" cy="6913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93336" y="974437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2069558"/>
            <a:ext cx="2546032" cy="313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2"/>
              </a:lnSpc>
              <a:spcBef>
                <a:spcPct val="0"/>
              </a:spcBef>
            </a:pPr>
            <a:r>
              <a:rPr lang="en-US" b="true" sz="2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Metric Differences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43200" y="5643223"/>
            <a:ext cx="5643562" cy="334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8"/>
              </a:lnSpc>
              <a:spcBef>
                <a:spcPct val="0"/>
              </a:spcBef>
            </a:pP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[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“The ,”   “cat ,”   “sat ,”    “on ” , “the ”, “mat”</a:t>
            </a: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]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56299" y="7118674"/>
            <a:ext cx="5471993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[</a:t>
            </a:r>
            <a:r>
              <a:rPr lang="en-US" b="true" sz="2299" i="true">
                <a:solidFill>
                  <a:srgbClr val="00BF63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“The ,” “cat ”,  ”lay” , “ on,”   “the” ,  “ mat”</a:t>
            </a:r>
            <a:r>
              <a:rPr lang="en-US" b="true" sz="2299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]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902887" y="2009096"/>
            <a:ext cx="7588351" cy="7249204"/>
          </a:xfrm>
          <a:custGeom>
            <a:avLst/>
            <a:gdLst/>
            <a:ahLst/>
            <a:cxnLst/>
            <a:rect r="r" b="b" t="t" l="l"/>
            <a:pathLst>
              <a:path h="7249204" w="7588351">
                <a:moveTo>
                  <a:pt x="0" y="0"/>
                </a:moveTo>
                <a:lnTo>
                  <a:pt x="7588351" y="0"/>
                </a:lnTo>
                <a:lnTo>
                  <a:pt x="7588351" y="7249204"/>
                </a:lnTo>
                <a:lnTo>
                  <a:pt x="0" y="72492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586" r="0" b="-1092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5717381" y="3304523"/>
            <a:ext cx="5669688" cy="1232443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72755" y="962413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16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02437" y="4383088"/>
            <a:ext cx="468312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layfair Display SC"/>
                <a:ea typeface="Playfair Display SC"/>
                <a:cs typeface="Playfair Display SC"/>
                <a:sym typeface="Playfair Display SC"/>
              </a:rPr>
              <a:t>FINDINGS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625491" y="2610307"/>
            <a:ext cx="5633809" cy="2816905"/>
          </a:xfrm>
          <a:custGeom>
            <a:avLst/>
            <a:gdLst/>
            <a:ahLst/>
            <a:cxnLst/>
            <a:rect r="r" b="b" t="t" l="l"/>
            <a:pathLst>
              <a:path h="2816905" w="5633809">
                <a:moveTo>
                  <a:pt x="0" y="0"/>
                </a:moveTo>
                <a:lnTo>
                  <a:pt x="5633809" y="0"/>
                </a:lnTo>
                <a:lnTo>
                  <a:pt x="5633809" y="2816904"/>
                </a:lnTo>
                <a:lnTo>
                  <a:pt x="0" y="2816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9551" y="-5742409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05939" y="1030076"/>
            <a:ext cx="1843799" cy="1032527"/>
          </a:xfrm>
          <a:custGeom>
            <a:avLst/>
            <a:gdLst/>
            <a:ahLst/>
            <a:cxnLst/>
            <a:rect r="r" b="b" t="t" l="l"/>
            <a:pathLst>
              <a:path h="1032527" w="1843799">
                <a:moveTo>
                  <a:pt x="0" y="0"/>
                </a:moveTo>
                <a:lnTo>
                  <a:pt x="1843799" y="0"/>
                </a:lnTo>
                <a:lnTo>
                  <a:pt x="1843799" y="1032527"/>
                </a:lnTo>
                <a:lnTo>
                  <a:pt x="0" y="1032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9329" y="3241462"/>
            <a:ext cx="18786657" cy="2565422"/>
          </a:xfrm>
          <a:custGeom>
            <a:avLst/>
            <a:gdLst/>
            <a:ahLst/>
            <a:cxnLst/>
            <a:rect r="r" b="b" t="t" l="l"/>
            <a:pathLst>
              <a:path h="2565422" w="18786657">
                <a:moveTo>
                  <a:pt x="0" y="0"/>
                </a:moveTo>
                <a:lnTo>
                  <a:pt x="18786658" y="0"/>
                </a:lnTo>
                <a:lnTo>
                  <a:pt x="18786658" y="2565422"/>
                </a:lnTo>
                <a:lnTo>
                  <a:pt x="0" y="25654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00" t="0" r="-7917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4086953"/>
            <a:ext cx="1608783" cy="561329"/>
            <a:chOff x="0" y="0"/>
            <a:chExt cx="423712" cy="147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712" cy="147840"/>
            </a:xfrm>
            <a:custGeom>
              <a:avLst/>
              <a:gdLst/>
              <a:ahLst/>
              <a:cxnLst/>
              <a:rect r="r" b="b" t="t" l="l"/>
              <a:pathLst>
                <a:path h="147840" w="423712">
                  <a:moveTo>
                    <a:pt x="0" y="0"/>
                  </a:moveTo>
                  <a:lnTo>
                    <a:pt x="423712" y="0"/>
                  </a:lnTo>
                  <a:lnTo>
                    <a:pt x="423712" y="147840"/>
                  </a:lnTo>
                  <a:lnTo>
                    <a:pt x="0" y="147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423712" cy="224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8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804391" y="4648282"/>
            <a:ext cx="1888524" cy="2655046"/>
          </a:xfrm>
          <a:prstGeom prst="line">
            <a:avLst/>
          </a:prstGeom>
          <a:ln cap="flat" w="38100">
            <a:solidFill>
              <a:srgbClr val="FF3131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505939" y="7128921"/>
            <a:ext cx="8482212" cy="1860785"/>
          </a:xfrm>
          <a:custGeom>
            <a:avLst/>
            <a:gdLst/>
            <a:ahLst/>
            <a:cxnLst/>
            <a:rect r="r" b="b" t="t" l="l"/>
            <a:pathLst>
              <a:path h="1860785" w="8482212">
                <a:moveTo>
                  <a:pt x="0" y="0"/>
                </a:moveTo>
                <a:lnTo>
                  <a:pt x="8482212" y="0"/>
                </a:lnTo>
                <a:lnTo>
                  <a:pt x="8482212" y="1860786"/>
                </a:lnTo>
                <a:lnTo>
                  <a:pt x="0" y="18607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0000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95350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FINDINGS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5428" y="7274752"/>
            <a:ext cx="3425131" cy="93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4"/>
              </a:lnSpc>
              <a:spcBef>
                <a:spcPct val="0"/>
              </a:spcBef>
            </a:pPr>
            <a:r>
              <a:rPr lang="en-US" b="true" sz="1788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FP32 : f</a:t>
            </a:r>
            <a:r>
              <a:rPr lang="en-US" b="true" sz="1788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ull precision (4 bytes), BF16 , FP16 : half-precision (2 bytes)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9551" y="-5742409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05939" y="1030076"/>
            <a:ext cx="1843799" cy="1032527"/>
          </a:xfrm>
          <a:custGeom>
            <a:avLst/>
            <a:gdLst/>
            <a:ahLst/>
            <a:cxnLst/>
            <a:rect r="r" b="b" t="t" l="l"/>
            <a:pathLst>
              <a:path h="1032527" w="1843799">
                <a:moveTo>
                  <a:pt x="0" y="0"/>
                </a:moveTo>
                <a:lnTo>
                  <a:pt x="1843799" y="0"/>
                </a:lnTo>
                <a:lnTo>
                  <a:pt x="1843799" y="1032527"/>
                </a:lnTo>
                <a:lnTo>
                  <a:pt x="0" y="10325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9329" y="3241462"/>
            <a:ext cx="18786657" cy="2565422"/>
          </a:xfrm>
          <a:custGeom>
            <a:avLst/>
            <a:gdLst/>
            <a:ahLst/>
            <a:cxnLst/>
            <a:rect r="r" b="b" t="t" l="l"/>
            <a:pathLst>
              <a:path h="2565422" w="18786657">
                <a:moveTo>
                  <a:pt x="0" y="0"/>
                </a:moveTo>
                <a:lnTo>
                  <a:pt x="18786658" y="0"/>
                </a:lnTo>
                <a:lnTo>
                  <a:pt x="18786658" y="2565422"/>
                </a:lnTo>
                <a:lnTo>
                  <a:pt x="0" y="25654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00" t="0" r="-7917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0" y="5023261"/>
            <a:ext cx="1608783" cy="561329"/>
            <a:chOff x="0" y="0"/>
            <a:chExt cx="423712" cy="147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3712" cy="147840"/>
            </a:xfrm>
            <a:custGeom>
              <a:avLst/>
              <a:gdLst/>
              <a:ahLst/>
              <a:cxnLst/>
              <a:rect r="r" b="b" t="t" l="l"/>
              <a:pathLst>
                <a:path h="147840" w="423712">
                  <a:moveTo>
                    <a:pt x="0" y="0"/>
                  </a:moveTo>
                  <a:lnTo>
                    <a:pt x="423712" y="0"/>
                  </a:lnTo>
                  <a:lnTo>
                    <a:pt x="423712" y="147840"/>
                  </a:lnTo>
                  <a:lnTo>
                    <a:pt x="0" y="147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423712" cy="224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8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804391" y="5584590"/>
            <a:ext cx="1888524" cy="1718738"/>
          </a:xfrm>
          <a:prstGeom prst="line">
            <a:avLst/>
          </a:prstGeom>
          <a:ln cap="flat" w="38100">
            <a:solidFill>
              <a:srgbClr val="FF3131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505939" y="7018603"/>
            <a:ext cx="8352395" cy="1843235"/>
          </a:xfrm>
          <a:custGeom>
            <a:avLst/>
            <a:gdLst/>
            <a:ahLst/>
            <a:cxnLst/>
            <a:rect r="r" b="b" t="t" l="l"/>
            <a:pathLst>
              <a:path h="1843235" w="8352395">
                <a:moveTo>
                  <a:pt x="0" y="0"/>
                </a:moveTo>
                <a:lnTo>
                  <a:pt x="8352395" y="0"/>
                </a:lnTo>
                <a:lnTo>
                  <a:pt x="8352395" y="1843235"/>
                </a:lnTo>
                <a:lnTo>
                  <a:pt x="0" y="18432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9881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95350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FINDINGS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1043" y="7274752"/>
            <a:ext cx="3753901" cy="299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4"/>
              </a:lnSpc>
              <a:spcBef>
                <a:spcPct val="0"/>
              </a:spcBef>
            </a:pPr>
            <a:r>
              <a:rPr lang="en-US" b="true" sz="1788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BF16 , FP16 to Int8  (1 Byte)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247526" y="-1458853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2867877" y="2842500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91935" y="349542"/>
            <a:ext cx="9587917" cy="9587917"/>
          </a:xfrm>
          <a:custGeom>
            <a:avLst/>
            <a:gdLst/>
            <a:ahLst/>
            <a:cxnLst/>
            <a:rect r="r" b="b" t="t" l="l"/>
            <a:pathLst>
              <a:path h="9587917" w="9587917">
                <a:moveTo>
                  <a:pt x="0" y="0"/>
                </a:moveTo>
                <a:lnTo>
                  <a:pt x="9587917" y="0"/>
                </a:lnTo>
                <a:lnTo>
                  <a:pt x="9587917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84895" y="3590980"/>
            <a:ext cx="13918209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COMPARATIVE STUDY ON QUANTIZED AND NON-QUANTIZED MULTI-AGENT LLMS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57854" y="6887683"/>
            <a:ext cx="5318100" cy="260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0"/>
              </a:lnSpc>
            </a:pPr>
          </a:p>
          <a:p>
            <a:pPr algn="ctr">
              <a:lnSpc>
                <a:spcPts val="2960"/>
              </a:lnSpc>
            </a:pPr>
            <a:r>
              <a:rPr lang="en-US" b="true" sz="2000" spc="4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PARTHA BP</a:t>
            </a:r>
          </a:p>
          <a:p>
            <a:pPr algn="ctr">
              <a:lnSpc>
                <a:spcPts val="2960"/>
              </a:lnSpc>
            </a:pPr>
            <a:r>
              <a:rPr lang="en-US" b="true" sz="2000" spc="4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DATE: 29/4/2025 </a:t>
            </a:r>
          </a:p>
          <a:p>
            <a:pPr algn="ctr">
              <a:lnSpc>
                <a:spcPts val="2960"/>
              </a:lnSpc>
            </a:pPr>
            <a:r>
              <a:rPr lang="en-US" b="true" sz="2000" spc="4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6G INNOVATION LAB , CDOT</a:t>
            </a:r>
          </a:p>
          <a:p>
            <a:pPr algn="ctr">
              <a:lnSpc>
                <a:spcPts val="2960"/>
              </a:lnSpc>
            </a:pPr>
            <a:r>
              <a:rPr lang="en-US" b="true" sz="2000" spc="4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GUIDED BY : 1)KOWSIK N D </a:t>
            </a:r>
          </a:p>
          <a:p>
            <a:pPr algn="ctr">
              <a:lnSpc>
                <a:spcPts val="2960"/>
              </a:lnSpc>
            </a:pPr>
            <a:r>
              <a:rPr lang="en-US" b="true" sz="2000" spc="4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2)ANAND M</a:t>
            </a:r>
          </a:p>
          <a:p>
            <a:pPr algn="ctr">
              <a:lnSpc>
                <a:spcPts val="296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621072" y="6963883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3237290" y="56864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069822" y="-433699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3285" y="-6394066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57165" y="-5621283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4" y="0"/>
                </a:lnTo>
                <a:lnTo>
                  <a:pt x="7060794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91238" y="-3952572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13978" y="-691621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224172"/>
            <a:ext cx="15201657" cy="3192348"/>
          </a:xfrm>
          <a:custGeom>
            <a:avLst/>
            <a:gdLst/>
            <a:ahLst/>
            <a:cxnLst/>
            <a:rect r="r" b="b" t="t" l="l"/>
            <a:pathLst>
              <a:path h="3192348" w="15201657">
                <a:moveTo>
                  <a:pt x="0" y="0"/>
                </a:moveTo>
                <a:lnTo>
                  <a:pt x="15201657" y="0"/>
                </a:lnTo>
                <a:lnTo>
                  <a:pt x="15201657" y="3192348"/>
                </a:lnTo>
                <a:lnTo>
                  <a:pt x="0" y="3192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185661" y="2059371"/>
            <a:ext cx="4264120" cy="3521950"/>
            <a:chOff x="0" y="0"/>
            <a:chExt cx="1123060" cy="9275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3060" cy="927592"/>
            </a:xfrm>
            <a:custGeom>
              <a:avLst/>
              <a:gdLst/>
              <a:ahLst/>
              <a:cxnLst/>
              <a:rect r="r" b="b" t="t" l="l"/>
              <a:pathLst>
                <a:path h="927592" w="1123060">
                  <a:moveTo>
                    <a:pt x="30865" y="0"/>
                  </a:moveTo>
                  <a:lnTo>
                    <a:pt x="1092195" y="0"/>
                  </a:lnTo>
                  <a:cubicBezTo>
                    <a:pt x="1100381" y="0"/>
                    <a:pt x="1108232" y="3252"/>
                    <a:pt x="1114020" y="9040"/>
                  </a:cubicBezTo>
                  <a:cubicBezTo>
                    <a:pt x="1119809" y="14829"/>
                    <a:pt x="1123060" y="22679"/>
                    <a:pt x="1123060" y="30865"/>
                  </a:cubicBezTo>
                  <a:lnTo>
                    <a:pt x="1123060" y="896726"/>
                  </a:lnTo>
                  <a:cubicBezTo>
                    <a:pt x="1123060" y="904912"/>
                    <a:pt x="1119809" y="912763"/>
                    <a:pt x="1114020" y="918551"/>
                  </a:cubicBezTo>
                  <a:cubicBezTo>
                    <a:pt x="1108232" y="924340"/>
                    <a:pt x="1100381" y="927592"/>
                    <a:pt x="1092195" y="927592"/>
                  </a:cubicBezTo>
                  <a:lnTo>
                    <a:pt x="30865" y="927592"/>
                  </a:lnTo>
                  <a:cubicBezTo>
                    <a:pt x="22679" y="927592"/>
                    <a:pt x="14829" y="924340"/>
                    <a:pt x="9040" y="918551"/>
                  </a:cubicBezTo>
                  <a:cubicBezTo>
                    <a:pt x="3252" y="912763"/>
                    <a:pt x="0" y="904912"/>
                    <a:pt x="0" y="896726"/>
                  </a:cubicBezTo>
                  <a:lnTo>
                    <a:pt x="0" y="30865"/>
                  </a:lnTo>
                  <a:cubicBezTo>
                    <a:pt x="0" y="22679"/>
                    <a:pt x="3252" y="14829"/>
                    <a:pt x="9040" y="9040"/>
                  </a:cubicBezTo>
                  <a:cubicBezTo>
                    <a:pt x="14829" y="3252"/>
                    <a:pt x="22679" y="0"/>
                    <a:pt x="308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23060" cy="975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070210" y="2059371"/>
            <a:ext cx="3271993" cy="3521950"/>
            <a:chOff x="0" y="0"/>
            <a:chExt cx="861760" cy="9275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1760" cy="927592"/>
            </a:xfrm>
            <a:custGeom>
              <a:avLst/>
              <a:gdLst/>
              <a:ahLst/>
              <a:cxnLst/>
              <a:rect r="r" b="b" t="t" l="l"/>
              <a:pathLst>
                <a:path h="927592" w="861760">
                  <a:moveTo>
                    <a:pt x="40224" y="0"/>
                  </a:moveTo>
                  <a:lnTo>
                    <a:pt x="821536" y="0"/>
                  </a:lnTo>
                  <a:cubicBezTo>
                    <a:pt x="832204" y="0"/>
                    <a:pt x="842435" y="4238"/>
                    <a:pt x="849978" y="11781"/>
                  </a:cubicBezTo>
                  <a:cubicBezTo>
                    <a:pt x="857522" y="19325"/>
                    <a:pt x="861760" y="29556"/>
                    <a:pt x="861760" y="40224"/>
                  </a:cubicBezTo>
                  <a:lnTo>
                    <a:pt x="861760" y="887368"/>
                  </a:lnTo>
                  <a:cubicBezTo>
                    <a:pt x="861760" y="898036"/>
                    <a:pt x="857522" y="908267"/>
                    <a:pt x="849978" y="915810"/>
                  </a:cubicBezTo>
                  <a:cubicBezTo>
                    <a:pt x="842435" y="923354"/>
                    <a:pt x="832204" y="927592"/>
                    <a:pt x="821536" y="927592"/>
                  </a:cubicBezTo>
                  <a:lnTo>
                    <a:pt x="40224" y="927592"/>
                  </a:lnTo>
                  <a:cubicBezTo>
                    <a:pt x="18009" y="927592"/>
                    <a:pt x="0" y="909583"/>
                    <a:pt x="0" y="887368"/>
                  </a:cubicBezTo>
                  <a:lnTo>
                    <a:pt x="0" y="40224"/>
                  </a:lnTo>
                  <a:cubicBezTo>
                    <a:pt x="0" y="29556"/>
                    <a:pt x="4238" y="19325"/>
                    <a:pt x="11781" y="11781"/>
                  </a:cubicBezTo>
                  <a:cubicBezTo>
                    <a:pt x="19325" y="4238"/>
                    <a:pt x="29556" y="0"/>
                    <a:pt x="402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61760" cy="975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50632" y="6092795"/>
            <a:ext cx="3449320" cy="3867179"/>
          </a:xfrm>
          <a:custGeom>
            <a:avLst/>
            <a:gdLst/>
            <a:ahLst/>
            <a:cxnLst/>
            <a:rect r="r" b="b" t="t" l="l"/>
            <a:pathLst>
              <a:path h="3867179" w="3449320">
                <a:moveTo>
                  <a:pt x="0" y="0"/>
                </a:moveTo>
                <a:lnTo>
                  <a:pt x="3449320" y="0"/>
                </a:lnTo>
                <a:lnTo>
                  <a:pt x="3449320" y="3867179"/>
                </a:lnTo>
                <a:lnTo>
                  <a:pt x="0" y="38671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730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14400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FINDINGS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612541"/>
            <a:ext cx="2531528" cy="99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4"/>
              </a:lnSpc>
              <a:spcBef>
                <a:spcPct val="0"/>
              </a:spcBef>
            </a:pPr>
            <a:r>
              <a:rPr lang="en-US" b="true" sz="1896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1)Why are ROUGE and BLEU scores low? 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7165" y="-5621283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4" y="0"/>
                </a:lnTo>
                <a:lnTo>
                  <a:pt x="7060794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91238" y="-3952572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713978" y="-691621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24172"/>
            <a:ext cx="15201657" cy="3192348"/>
          </a:xfrm>
          <a:custGeom>
            <a:avLst/>
            <a:gdLst/>
            <a:ahLst/>
            <a:cxnLst/>
            <a:rect r="r" b="b" t="t" l="l"/>
            <a:pathLst>
              <a:path h="3192348" w="15201657">
                <a:moveTo>
                  <a:pt x="0" y="0"/>
                </a:moveTo>
                <a:lnTo>
                  <a:pt x="15201657" y="0"/>
                </a:lnTo>
                <a:lnTo>
                  <a:pt x="15201657" y="3192348"/>
                </a:lnTo>
                <a:lnTo>
                  <a:pt x="0" y="3192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185661" y="2059371"/>
            <a:ext cx="4264120" cy="3521950"/>
            <a:chOff x="0" y="0"/>
            <a:chExt cx="1123060" cy="9275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3060" cy="927592"/>
            </a:xfrm>
            <a:custGeom>
              <a:avLst/>
              <a:gdLst/>
              <a:ahLst/>
              <a:cxnLst/>
              <a:rect r="r" b="b" t="t" l="l"/>
              <a:pathLst>
                <a:path h="927592" w="1123060">
                  <a:moveTo>
                    <a:pt x="30865" y="0"/>
                  </a:moveTo>
                  <a:lnTo>
                    <a:pt x="1092195" y="0"/>
                  </a:lnTo>
                  <a:cubicBezTo>
                    <a:pt x="1100381" y="0"/>
                    <a:pt x="1108232" y="3252"/>
                    <a:pt x="1114020" y="9040"/>
                  </a:cubicBezTo>
                  <a:cubicBezTo>
                    <a:pt x="1119809" y="14829"/>
                    <a:pt x="1123060" y="22679"/>
                    <a:pt x="1123060" y="30865"/>
                  </a:cubicBezTo>
                  <a:lnTo>
                    <a:pt x="1123060" y="896726"/>
                  </a:lnTo>
                  <a:cubicBezTo>
                    <a:pt x="1123060" y="904912"/>
                    <a:pt x="1119809" y="912763"/>
                    <a:pt x="1114020" y="918551"/>
                  </a:cubicBezTo>
                  <a:cubicBezTo>
                    <a:pt x="1108232" y="924340"/>
                    <a:pt x="1100381" y="927592"/>
                    <a:pt x="1092195" y="927592"/>
                  </a:cubicBezTo>
                  <a:lnTo>
                    <a:pt x="30865" y="927592"/>
                  </a:lnTo>
                  <a:cubicBezTo>
                    <a:pt x="22679" y="927592"/>
                    <a:pt x="14829" y="924340"/>
                    <a:pt x="9040" y="918551"/>
                  </a:cubicBezTo>
                  <a:cubicBezTo>
                    <a:pt x="3252" y="912763"/>
                    <a:pt x="0" y="904912"/>
                    <a:pt x="0" y="896726"/>
                  </a:cubicBezTo>
                  <a:lnTo>
                    <a:pt x="0" y="30865"/>
                  </a:lnTo>
                  <a:cubicBezTo>
                    <a:pt x="0" y="22679"/>
                    <a:pt x="3252" y="14829"/>
                    <a:pt x="9040" y="9040"/>
                  </a:cubicBezTo>
                  <a:cubicBezTo>
                    <a:pt x="14829" y="3252"/>
                    <a:pt x="22679" y="0"/>
                    <a:pt x="308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123060" cy="975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70210" y="2059371"/>
            <a:ext cx="3271993" cy="3521950"/>
            <a:chOff x="0" y="0"/>
            <a:chExt cx="861760" cy="9275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1760" cy="927592"/>
            </a:xfrm>
            <a:custGeom>
              <a:avLst/>
              <a:gdLst/>
              <a:ahLst/>
              <a:cxnLst/>
              <a:rect r="r" b="b" t="t" l="l"/>
              <a:pathLst>
                <a:path h="927592" w="861760">
                  <a:moveTo>
                    <a:pt x="40224" y="0"/>
                  </a:moveTo>
                  <a:lnTo>
                    <a:pt x="821536" y="0"/>
                  </a:lnTo>
                  <a:cubicBezTo>
                    <a:pt x="832204" y="0"/>
                    <a:pt x="842435" y="4238"/>
                    <a:pt x="849978" y="11781"/>
                  </a:cubicBezTo>
                  <a:cubicBezTo>
                    <a:pt x="857522" y="19325"/>
                    <a:pt x="861760" y="29556"/>
                    <a:pt x="861760" y="40224"/>
                  </a:cubicBezTo>
                  <a:lnTo>
                    <a:pt x="861760" y="887368"/>
                  </a:lnTo>
                  <a:cubicBezTo>
                    <a:pt x="861760" y="898036"/>
                    <a:pt x="857522" y="908267"/>
                    <a:pt x="849978" y="915810"/>
                  </a:cubicBezTo>
                  <a:cubicBezTo>
                    <a:pt x="842435" y="923354"/>
                    <a:pt x="832204" y="927592"/>
                    <a:pt x="821536" y="927592"/>
                  </a:cubicBezTo>
                  <a:lnTo>
                    <a:pt x="40224" y="927592"/>
                  </a:lnTo>
                  <a:cubicBezTo>
                    <a:pt x="18009" y="927592"/>
                    <a:pt x="0" y="909583"/>
                    <a:pt x="0" y="887368"/>
                  </a:cubicBezTo>
                  <a:lnTo>
                    <a:pt x="0" y="40224"/>
                  </a:lnTo>
                  <a:cubicBezTo>
                    <a:pt x="0" y="29556"/>
                    <a:pt x="4238" y="19325"/>
                    <a:pt x="11781" y="11781"/>
                  </a:cubicBezTo>
                  <a:cubicBezTo>
                    <a:pt x="19325" y="4238"/>
                    <a:pt x="29556" y="0"/>
                    <a:pt x="402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61760" cy="975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50632" y="6092795"/>
            <a:ext cx="3449320" cy="3867179"/>
          </a:xfrm>
          <a:custGeom>
            <a:avLst/>
            <a:gdLst/>
            <a:ahLst/>
            <a:cxnLst/>
            <a:rect r="r" b="b" t="t" l="l"/>
            <a:pathLst>
              <a:path h="3867179" w="3449320">
                <a:moveTo>
                  <a:pt x="0" y="0"/>
                </a:moveTo>
                <a:lnTo>
                  <a:pt x="3449320" y="0"/>
                </a:lnTo>
                <a:lnTo>
                  <a:pt x="3449320" y="3867179"/>
                </a:lnTo>
                <a:lnTo>
                  <a:pt x="0" y="38671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7301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899952" y="5609921"/>
            <a:ext cx="4729577" cy="4968043"/>
          </a:xfrm>
          <a:custGeom>
            <a:avLst/>
            <a:gdLst/>
            <a:ahLst/>
            <a:cxnLst/>
            <a:rect r="r" b="b" t="t" l="l"/>
            <a:pathLst>
              <a:path h="4968043" w="4729577">
                <a:moveTo>
                  <a:pt x="0" y="0"/>
                </a:moveTo>
                <a:lnTo>
                  <a:pt x="4729576" y="0"/>
                </a:lnTo>
                <a:lnTo>
                  <a:pt x="4729576" y="4968042"/>
                </a:lnTo>
                <a:lnTo>
                  <a:pt x="0" y="4968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914400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FINDINGS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612541"/>
            <a:ext cx="2531528" cy="99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4"/>
              </a:lnSpc>
              <a:spcBef>
                <a:spcPct val="0"/>
              </a:spcBef>
            </a:pPr>
            <a:r>
              <a:rPr lang="en-US" b="true" sz="1896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1)Why are ROUGE and BLEU scores low?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78009" y="6218748"/>
            <a:ext cx="2173462" cy="174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7"/>
              </a:lnSpc>
              <a:spcBef>
                <a:spcPct val="0"/>
              </a:spcBef>
            </a:pPr>
            <a:r>
              <a:rPr lang="en-US" b="true" sz="196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ROUGE and BLEU focus on exact word matches, not the meaning.</a:t>
            </a:r>
          </a:p>
          <a:p>
            <a:pPr algn="ctr">
              <a:lnSpc>
                <a:spcPts val="3087"/>
              </a:lnSpc>
              <a:spcBef>
                <a:spcPct val="0"/>
              </a:spcBef>
            </a:pPr>
            <a:r>
              <a:rPr lang="en-US" b="true" sz="2205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57165" y="-5621283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4" y="0"/>
                </a:lnTo>
                <a:lnTo>
                  <a:pt x="7060794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91238" y="-3952572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13978" y="-691621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224172"/>
            <a:ext cx="15201657" cy="3192348"/>
          </a:xfrm>
          <a:custGeom>
            <a:avLst/>
            <a:gdLst/>
            <a:ahLst/>
            <a:cxnLst/>
            <a:rect r="r" b="b" t="t" l="l"/>
            <a:pathLst>
              <a:path h="3192348" w="15201657">
                <a:moveTo>
                  <a:pt x="0" y="0"/>
                </a:moveTo>
                <a:lnTo>
                  <a:pt x="15201657" y="0"/>
                </a:lnTo>
                <a:lnTo>
                  <a:pt x="15201657" y="3192348"/>
                </a:lnTo>
                <a:lnTo>
                  <a:pt x="0" y="3192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185661" y="2059371"/>
            <a:ext cx="4264120" cy="3521950"/>
            <a:chOff x="0" y="0"/>
            <a:chExt cx="1123060" cy="9275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3060" cy="927592"/>
            </a:xfrm>
            <a:custGeom>
              <a:avLst/>
              <a:gdLst/>
              <a:ahLst/>
              <a:cxnLst/>
              <a:rect r="r" b="b" t="t" l="l"/>
              <a:pathLst>
                <a:path h="927592" w="1123060">
                  <a:moveTo>
                    <a:pt x="30865" y="0"/>
                  </a:moveTo>
                  <a:lnTo>
                    <a:pt x="1092195" y="0"/>
                  </a:lnTo>
                  <a:cubicBezTo>
                    <a:pt x="1100381" y="0"/>
                    <a:pt x="1108232" y="3252"/>
                    <a:pt x="1114020" y="9040"/>
                  </a:cubicBezTo>
                  <a:cubicBezTo>
                    <a:pt x="1119809" y="14829"/>
                    <a:pt x="1123060" y="22679"/>
                    <a:pt x="1123060" y="30865"/>
                  </a:cubicBezTo>
                  <a:lnTo>
                    <a:pt x="1123060" y="896726"/>
                  </a:lnTo>
                  <a:cubicBezTo>
                    <a:pt x="1123060" y="904912"/>
                    <a:pt x="1119809" y="912763"/>
                    <a:pt x="1114020" y="918551"/>
                  </a:cubicBezTo>
                  <a:cubicBezTo>
                    <a:pt x="1108232" y="924340"/>
                    <a:pt x="1100381" y="927592"/>
                    <a:pt x="1092195" y="927592"/>
                  </a:cubicBezTo>
                  <a:lnTo>
                    <a:pt x="30865" y="927592"/>
                  </a:lnTo>
                  <a:cubicBezTo>
                    <a:pt x="22679" y="927592"/>
                    <a:pt x="14829" y="924340"/>
                    <a:pt x="9040" y="918551"/>
                  </a:cubicBezTo>
                  <a:cubicBezTo>
                    <a:pt x="3252" y="912763"/>
                    <a:pt x="0" y="904912"/>
                    <a:pt x="0" y="896726"/>
                  </a:cubicBezTo>
                  <a:lnTo>
                    <a:pt x="0" y="30865"/>
                  </a:lnTo>
                  <a:cubicBezTo>
                    <a:pt x="0" y="22679"/>
                    <a:pt x="3252" y="14829"/>
                    <a:pt x="9040" y="9040"/>
                  </a:cubicBezTo>
                  <a:cubicBezTo>
                    <a:pt x="14829" y="3252"/>
                    <a:pt x="22679" y="0"/>
                    <a:pt x="308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23060" cy="975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070210" y="2059371"/>
            <a:ext cx="3271993" cy="3521950"/>
            <a:chOff x="0" y="0"/>
            <a:chExt cx="861760" cy="9275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1760" cy="927592"/>
            </a:xfrm>
            <a:custGeom>
              <a:avLst/>
              <a:gdLst/>
              <a:ahLst/>
              <a:cxnLst/>
              <a:rect r="r" b="b" t="t" l="l"/>
              <a:pathLst>
                <a:path h="927592" w="861760">
                  <a:moveTo>
                    <a:pt x="40224" y="0"/>
                  </a:moveTo>
                  <a:lnTo>
                    <a:pt x="821536" y="0"/>
                  </a:lnTo>
                  <a:cubicBezTo>
                    <a:pt x="832204" y="0"/>
                    <a:pt x="842435" y="4238"/>
                    <a:pt x="849978" y="11781"/>
                  </a:cubicBezTo>
                  <a:cubicBezTo>
                    <a:pt x="857522" y="19325"/>
                    <a:pt x="861760" y="29556"/>
                    <a:pt x="861760" y="40224"/>
                  </a:cubicBezTo>
                  <a:lnTo>
                    <a:pt x="861760" y="887368"/>
                  </a:lnTo>
                  <a:cubicBezTo>
                    <a:pt x="861760" y="898036"/>
                    <a:pt x="857522" y="908267"/>
                    <a:pt x="849978" y="915810"/>
                  </a:cubicBezTo>
                  <a:cubicBezTo>
                    <a:pt x="842435" y="923354"/>
                    <a:pt x="832204" y="927592"/>
                    <a:pt x="821536" y="927592"/>
                  </a:cubicBezTo>
                  <a:lnTo>
                    <a:pt x="40224" y="927592"/>
                  </a:lnTo>
                  <a:cubicBezTo>
                    <a:pt x="18009" y="927592"/>
                    <a:pt x="0" y="909583"/>
                    <a:pt x="0" y="887368"/>
                  </a:cubicBezTo>
                  <a:lnTo>
                    <a:pt x="0" y="40224"/>
                  </a:lnTo>
                  <a:cubicBezTo>
                    <a:pt x="0" y="29556"/>
                    <a:pt x="4238" y="19325"/>
                    <a:pt x="11781" y="11781"/>
                  </a:cubicBezTo>
                  <a:cubicBezTo>
                    <a:pt x="19325" y="4238"/>
                    <a:pt x="29556" y="0"/>
                    <a:pt x="402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61760" cy="975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50632" y="6092795"/>
            <a:ext cx="3449320" cy="3867179"/>
          </a:xfrm>
          <a:custGeom>
            <a:avLst/>
            <a:gdLst/>
            <a:ahLst/>
            <a:cxnLst/>
            <a:rect r="r" b="b" t="t" l="l"/>
            <a:pathLst>
              <a:path h="3867179" w="3449320">
                <a:moveTo>
                  <a:pt x="0" y="0"/>
                </a:moveTo>
                <a:lnTo>
                  <a:pt x="3449320" y="0"/>
                </a:lnTo>
                <a:lnTo>
                  <a:pt x="3449320" y="3867179"/>
                </a:lnTo>
                <a:lnTo>
                  <a:pt x="0" y="38671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730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99952" y="5609921"/>
            <a:ext cx="4729577" cy="4968043"/>
          </a:xfrm>
          <a:custGeom>
            <a:avLst/>
            <a:gdLst/>
            <a:ahLst/>
            <a:cxnLst/>
            <a:rect r="r" b="b" t="t" l="l"/>
            <a:pathLst>
              <a:path h="4968043" w="4729577">
                <a:moveTo>
                  <a:pt x="0" y="0"/>
                </a:moveTo>
                <a:lnTo>
                  <a:pt x="4729576" y="0"/>
                </a:lnTo>
                <a:lnTo>
                  <a:pt x="4729576" y="4968042"/>
                </a:lnTo>
                <a:lnTo>
                  <a:pt x="0" y="4968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914400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FINDINGS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612541"/>
            <a:ext cx="2531528" cy="99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4"/>
              </a:lnSpc>
              <a:spcBef>
                <a:spcPct val="0"/>
              </a:spcBef>
            </a:pPr>
            <a:r>
              <a:rPr lang="en-US" b="true" sz="1896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1)Why are ROUGE and BLEU scores low?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78009" y="6218748"/>
            <a:ext cx="2173462" cy="174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7"/>
              </a:lnSpc>
              <a:spcBef>
                <a:spcPct val="0"/>
              </a:spcBef>
            </a:pPr>
            <a:r>
              <a:rPr lang="en-US" b="true" sz="196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ROUGE and BLEU focus on exact word matches, not the meaning.</a:t>
            </a:r>
          </a:p>
          <a:p>
            <a:pPr algn="ctr">
              <a:lnSpc>
                <a:spcPts val="3087"/>
              </a:lnSpc>
              <a:spcBef>
                <a:spcPct val="0"/>
              </a:spcBef>
            </a:pPr>
            <a:r>
              <a:rPr lang="en-US" b="true" sz="2205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393921" y="5922344"/>
            <a:ext cx="3706292" cy="4227872"/>
          </a:xfrm>
          <a:custGeom>
            <a:avLst/>
            <a:gdLst/>
            <a:ahLst/>
            <a:cxnLst/>
            <a:rect r="r" b="b" t="t" l="l"/>
            <a:pathLst>
              <a:path h="4227872" w="3706292">
                <a:moveTo>
                  <a:pt x="0" y="0"/>
                </a:moveTo>
                <a:lnTo>
                  <a:pt x="3706292" y="0"/>
                </a:lnTo>
                <a:lnTo>
                  <a:pt x="3706292" y="4227873"/>
                </a:lnTo>
                <a:lnTo>
                  <a:pt x="0" y="4227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73" t="0" r="-873" b="-730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062164" y="6218748"/>
            <a:ext cx="2775235" cy="132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3"/>
              </a:lnSpc>
              <a:spcBef>
                <a:spcPct val="0"/>
              </a:spcBef>
            </a:pPr>
            <a:r>
              <a:rPr lang="en-US" b="true" sz="1888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So ROUGE and  BLEU scores will be high even if sentences are not related?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57165" y="-5621283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4" y="0"/>
                </a:lnTo>
                <a:lnTo>
                  <a:pt x="7060794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91238" y="-3952572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13978" y="-691621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224172"/>
            <a:ext cx="15201657" cy="3192348"/>
          </a:xfrm>
          <a:custGeom>
            <a:avLst/>
            <a:gdLst/>
            <a:ahLst/>
            <a:cxnLst/>
            <a:rect r="r" b="b" t="t" l="l"/>
            <a:pathLst>
              <a:path h="3192348" w="15201657">
                <a:moveTo>
                  <a:pt x="0" y="0"/>
                </a:moveTo>
                <a:lnTo>
                  <a:pt x="15201657" y="0"/>
                </a:lnTo>
                <a:lnTo>
                  <a:pt x="15201657" y="3192348"/>
                </a:lnTo>
                <a:lnTo>
                  <a:pt x="0" y="3192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185661" y="2059371"/>
            <a:ext cx="4264120" cy="3521950"/>
            <a:chOff x="0" y="0"/>
            <a:chExt cx="1123060" cy="9275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3060" cy="927592"/>
            </a:xfrm>
            <a:custGeom>
              <a:avLst/>
              <a:gdLst/>
              <a:ahLst/>
              <a:cxnLst/>
              <a:rect r="r" b="b" t="t" l="l"/>
              <a:pathLst>
                <a:path h="927592" w="1123060">
                  <a:moveTo>
                    <a:pt x="30865" y="0"/>
                  </a:moveTo>
                  <a:lnTo>
                    <a:pt x="1092195" y="0"/>
                  </a:lnTo>
                  <a:cubicBezTo>
                    <a:pt x="1100381" y="0"/>
                    <a:pt x="1108232" y="3252"/>
                    <a:pt x="1114020" y="9040"/>
                  </a:cubicBezTo>
                  <a:cubicBezTo>
                    <a:pt x="1119809" y="14829"/>
                    <a:pt x="1123060" y="22679"/>
                    <a:pt x="1123060" y="30865"/>
                  </a:cubicBezTo>
                  <a:lnTo>
                    <a:pt x="1123060" y="896726"/>
                  </a:lnTo>
                  <a:cubicBezTo>
                    <a:pt x="1123060" y="904912"/>
                    <a:pt x="1119809" y="912763"/>
                    <a:pt x="1114020" y="918551"/>
                  </a:cubicBezTo>
                  <a:cubicBezTo>
                    <a:pt x="1108232" y="924340"/>
                    <a:pt x="1100381" y="927592"/>
                    <a:pt x="1092195" y="927592"/>
                  </a:cubicBezTo>
                  <a:lnTo>
                    <a:pt x="30865" y="927592"/>
                  </a:lnTo>
                  <a:cubicBezTo>
                    <a:pt x="22679" y="927592"/>
                    <a:pt x="14829" y="924340"/>
                    <a:pt x="9040" y="918551"/>
                  </a:cubicBezTo>
                  <a:cubicBezTo>
                    <a:pt x="3252" y="912763"/>
                    <a:pt x="0" y="904912"/>
                    <a:pt x="0" y="896726"/>
                  </a:cubicBezTo>
                  <a:lnTo>
                    <a:pt x="0" y="30865"/>
                  </a:lnTo>
                  <a:cubicBezTo>
                    <a:pt x="0" y="22679"/>
                    <a:pt x="3252" y="14829"/>
                    <a:pt x="9040" y="9040"/>
                  </a:cubicBezTo>
                  <a:cubicBezTo>
                    <a:pt x="14829" y="3252"/>
                    <a:pt x="22679" y="0"/>
                    <a:pt x="308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123060" cy="975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070210" y="2059371"/>
            <a:ext cx="3271993" cy="3521950"/>
            <a:chOff x="0" y="0"/>
            <a:chExt cx="861760" cy="9275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1760" cy="927592"/>
            </a:xfrm>
            <a:custGeom>
              <a:avLst/>
              <a:gdLst/>
              <a:ahLst/>
              <a:cxnLst/>
              <a:rect r="r" b="b" t="t" l="l"/>
              <a:pathLst>
                <a:path h="927592" w="861760">
                  <a:moveTo>
                    <a:pt x="40224" y="0"/>
                  </a:moveTo>
                  <a:lnTo>
                    <a:pt x="821536" y="0"/>
                  </a:lnTo>
                  <a:cubicBezTo>
                    <a:pt x="832204" y="0"/>
                    <a:pt x="842435" y="4238"/>
                    <a:pt x="849978" y="11781"/>
                  </a:cubicBezTo>
                  <a:cubicBezTo>
                    <a:pt x="857522" y="19325"/>
                    <a:pt x="861760" y="29556"/>
                    <a:pt x="861760" y="40224"/>
                  </a:cubicBezTo>
                  <a:lnTo>
                    <a:pt x="861760" y="887368"/>
                  </a:lnTo>
                  <a:cubicBezTo>
                    <a:pt x="861760" y="898036"/>
                    <a:pt x="857522" y="908267"/>
                    <a:pt x="849978" y="915810"/>
                  </a:cubicBezTo>
                  <a:cubicBezTo>
                    <a:pt x="842435" y="923354"/>
                    <a:pt x="832204" y="927592"/>
                    <a:pt x="821536" y="927592"/>
                  </a:cubicBezTo>
                  <a:lnTo>
                    <a:pt x="40224" y="927592"/>
                  </a:lnTo>
                  <a:cubicBezTo>
                    <a:pt x="18009" y="927592"/>
                    <a:pt x="0" y="909583"/>
                    <a:pt x="0" y="887368"/>
                  </a:cubicBezTo>
                  <a:lnTo>
                    <a:pt x="0" y="40224"/>
                  </a:lnTo>
                  <a:cubicBezTo>
                    <a:pt x="0" y="29556"/>
                    <a:pt x="4238" y="19325"/>
                    <a:pt x="11781" y="11781"/>
                  </a:cubicBezTo>
                  <a:cubicBezTo>
                    <a:pt x="19325" y="4238"/>
                    <a:pt x="29556" y="0"/>
                    <a:pt x="402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61760" cy="975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50632" y="6092795"/>
            <a:ext cx="3449320" cy="3867179"/>
          </a:xfrm>
          <a:custGeom>
            <a:avLst/>
            <a:gdLst/>
            <a:ahLst/>
            <a:cxnLst/>
            <a:rect r="r" b="b" t="t" l="l"/>
            <a:pathLst>
              <a:path h="3867179" w="3449320">
                <a:moveTo>
                  <a:pt x="0" y="0"/>
                </a:moveTo>
                <a:lnTo>
                  <a:pt x="3449320" y="0"/>
                </a:lnTo>
                <a:lnTo>
                  <a:pt x="3449320" y="3867179"/>
                </a:lnTo>
                <a:lnTo>
                  <a:pt x="0" y="38671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7301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899952" y="5609921"/>
            <a:ext cx="4729577" cy="4968043"/>
          </a:xfrm>
          <a:custGeom>
            <a:avLst/>
            <a:gdLst/>
            <a:ahLst/>
            <a:cxnLst/>
            <a:rect r="r" b="b" t="t" l="l"/>
            <a:pathLst>
              <a:path h="4968043" w="4729577">
                <a:moveTo>
                  <a:pt x="0" y="0"/>
                </a:moveTo>
                <a:lnTo>
                  <a:pt x="4729576" y="0"/>
                </a:lnTo>
                <a:lnTo>
                  <a:pt x="4729576" y="4968042"/>
                </a:lnTo>
                <a:lnTo>
                  <a:pt x="0" y="4968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914400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FINDINGS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612541"/>
            <a:ext cx="2531528" cy="99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4"/>
              </a:lnSpc>
              <a:spcBef>
                <a:spcPct val="0"/>
              </a:spcBef>
            </a:pPr>
            <a:r>
              <a:rPr lang="en-US" b="true" sz="1896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1)Why are ROUGE and BLEU scores low?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78009" y="6218748"/>
            <a:ext cx="2173462" cy="174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7"/>
              </a:lnSpc>
              <a:spcBef>
                <a:spcPct val="0"/>
              </a:spcBef>
            </a:pPr>
            <a:r>
              <a:rPr lang="en-US" b="true" sz="196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ROUGE and BLEU focus on exact word matches, not the meaning.</a:t>
            </a:r>
          </a:p>
          <a:p>
            <a:pPr algn="ctr">
              <a:lnSpc>
                <a:spcPts val="3087"/>
              </a:lnSpc>
              <a:spcBef>
                <a:spcPct val="0"/>
              </a:spcBef>
            </a:pPr>
            <a:r>
              <a:rPr lang="en-US" b="true" sz="2205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393921" y="5922344"/>
            <a:ext cx="3706292" cy="4227872"/>
          </a:xfrm>
          <a:custGeom>
            <a:avLst/>
            <a:gdLst/>
            <a:ahLst/>
            <a:cxnLst/>
            <a:rect r="r" b="b" t="t" l="l"/>
            <a:pathLst>
              <a:path h="4227872" w="3706292">
                <a:moveTo>
                  <a:pt x="0" y="0"/>
                </a:moveTo>
                <a:lnTo>
                  <a:pt x="3706292" y="0"/>
                </a:lnTo>
                <a:lnTo>
                  <a:pt x="3706292" y="4227873"/>
                </a:lnTo>
                <a:lnTo>
                  <a:pt x="0" y="4227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73" t="0" r="-873" b="-7301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062164" y="6218748"/>
            <a:ext cx="2775235" cy="1323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3"/>
              </a:lnSpc>
              <a:spcBef>
                <a:spcPct val="0"/>
              </a:spcBef>
            </a:pPr>
            <a:r>
              <a:rPr lang="en-US" b="true" sz="1888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So ROUGE and  BLEU scores will be high even if sentences are not related?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3366913" y="5902552"/>
            <a:ext cx="4043777" cy="4247665"/>
          </a:xfrm>
          <a:custGeom>
            <a:avLst/>
            <a:gdLst/>
            <a:ahLst/>
            <a:cxnLst/>
            <a:rect r="r" b="b" t="t" l="l"/>
            <a:pathLst>
              <a:path h="4247665" w="4043777">
                <a:moveTo>
                  <a:pt x="0" y="0"/>
                </a:moveTo>
                <a:lnTo>
                  <a:pt x="4043777" y="0"/>
                </a:lnTo>
                <a:lnTo>
                  <a:pt x="4043777" y="4247665"/>
                </a:lnTo>
                <a:lnTo>
                  <a:pt x="0" y="42476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452763" y="6329699"/>
            <a:ext cx="1889440" cy="128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1"/>
              </a:lnSpc>
              <a:spcBef>
                <a:spcPct val="0"/>
              </a:spcBef>
            </a:pPr>
            <a:r>
              <a:rPr lang="en-US" b="true" sz="185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Exactly . Hence those might not be the best metric for us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2884" y="1028700"/>
            <a:ext cx="5637878" cy="6417445"/>
          </a:xfrm>
          <a:custGeom>
            <a:avLst/>
            <a:gdLst/>
            <a:ahLst/>
            <a:cxnLst/>
            <a:rect r="r" b="b" t="t" l="l"/>
            <a:pathLst>
              <a:path h="6417445" w="5637878">
                <a:moveTo>
                  <a:pt x="0" y="0"/>
                </a:moveTo>
                <a:lnTo>
                  <a:pt x="5637878" y="0"/>
                </a:lnTo>
                <a:lnTo>
                  <a:pt x="5637878" y="6417445"/>
                </a:lnTo>
                <a:lnTo>
                  <a:pt x="0" y="641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27" b="-73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2755" y="962413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553" y="1678772"/>
            <a:ext cx="4214269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SO DOES THIS MEAN BERT SCORE IS A BETTER METRIC IN OUR CASE??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2884" y="1028700"/>
            <a:ext cx="5637878" cy="6417445"/>
          </a:xfrm>
          <a:custGeom>
            <a:avLst/>
            <a:gdLst/>
            <a:ahLst/>
            <a:cxnLst/>
            <a:rect r="r" b="b" t="t" l="l"/>
            <a:pathLst>
              <a:path h="6417445" w="5637878">
                <a:moveTo>
                  <a:pt x="0" y="0"/>
                </a:moveTo>
                <a:lnTo>
                  <a:pt x="5637878" y="0"/>
                </a:lnTo>
                <a:lnTo>
                  <a:pt x="5637878" y="6417445"/>
                </a:lnTo>
                <a:lnTo>
                  <a:pt x="0" y="641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27" b="-730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672755" y="962413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25553" y="1678772"/>
            <a:ext cx="4214269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SO DOES THIS MEAN BERT SCORE IS A BETTER METRIC IN OUR CASE??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066857" y="3044387"/>
            <a:ext cx="6634486" cy="6968998"/>
          </a:xfrm>
          <a:custGeom>
            <a:avLst/>
            <a:gdLst/>
            <a:ahLst/>
            <a:cxnLst/>
            <a:rect r="r" b="b" t="t" l="l"/>
            <a:pathLst>
              <a:path h="6968998" w="6634486">
                <a:moveTo>
                  <a:pt x="0" y="0"/>
                </a:moveTo>
                <a:lnTo>
                  <a:pt x="6634486" y="0"/>
                </a:lnTo>
                <a:lnTo>
                  <a:pt x="6634486" y="6968998"/>
                </a:lnTo>
                <a:lnTo>
                  <a:pt x="0" y="6968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46113" y="4189798"/>
            <a:ext cx="2075974" cy="118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OH YEAHH !! WE’LL SEE HOW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40544" y="-491459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88095" y="-5621283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15069" y="-7654811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47716" y="4252801"/>
            <a:ext cx="8740284" cy="4804044"/>
          </a:xfrm>
          <a:custGeom>
            <a:avLst/>
            <a:gdLst/>
            <a:ahLst/>
            <a:cxnLst/>
            <a:rect r="r" b="b" t="t" l="l"/>
            <a:pathLst>
              <a:path h="4804044" w="8740284">
                <a:moveTo>
                  <a:pt x="0" y="0"/>
                </a:moveTo>
                <a:lnTo>
                  <a:pt x="8740284" y="0"/>
                </a:lnTo>
                <a:lnTo>
                  <a:pt x="8740284" y="4804044"/>
                </a:lnTo>
                <a:lnTo>
                  <a:pt x="0" y="48040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212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324" y="2505891"/>
            <a:ext cx="10016740" cy="4291680"/>
          </a:xfrm>
          <a:custGeom>
            <a:avLst/>
            <a:gdLst/>
            <a:ahLst/>
            <a:cxnLst/>
            <a:rect r="r" b="b" t="t" l="l"/>
            <a:pathLst>
              <a:path h="4291680" w="10016740">
                <a:moveTo>
                  <a:pt x="0" y="0"/>
                </a:moveTo>
                <a:lnTo>
                  <a:pt x="10016740" y="0"/>
                </a:lnTo>
                <a:lnTo>
                  <a:pt x="10016740" y="4291680"/>
                </a:lnTo>
                <a:lnTo>
                  <a:pt x="0" y="42916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5098" r="-3141" b="-391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14400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FINDINGS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40544" y="-566724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48628" y="-635693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4" y="0"/>
                </a:lnTo>
                <a:lnTo>
                  <a:pt x="7060794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96722" y="-2810527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57935" y="-4307526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3938" y="2653330"/>
            <a:ext cx="15016924" cy="3153554"/>
          </a:xfrm>
          <a:custGeom>
            <a:avLst/>
            <a:gdLst/>
            <a:ahLst/>
            <a:cxnLst/>
            <a:rect r="r" b="b" t="t" l="l"/>
            <a:pathLst>
              <a:path h="3153554" w="15016924">
                <a:moveTo>
                  <a:pt x="0" y="0"/>
                </a:moveTo>
                <a:lnTo>
                  <a:pt x="15016924" y="0"/>
                </a:lnTo>
                <a:lnTo>
                  <a:pt x="15016924" y="3153554"/>
                </a:lnTo>
                <a:lnTo>
                  <a:pt x="0" y="3153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36015" y="6119465"/>
            <a:ext cx="12721920" cy="4848605"/>
          </a:xfrm>
          <a:custGeom>
            <a:avLst/>
            <a:gdLst/>
            <a:ahLst/>
            <a:cxnLst/>
            <a:rect r="r" b="b" t="t" l="l"/>
            <a:pathLst>
              <a:path h="4848605" w="12721920">
                <a:moveTo>
                  <a:pt x="0" y="0"/>
                </a:moveTo>
                <a:lnTo>
                  <a:pt x="12721920" y="0"/>
                </a:lnTo>
                <a:lnTo>
                  <a:pt x="12721920" y="4848605"/>
                </a:lnTo>
                <a:lnTo>
                  <a:pt x="0" y="48486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52708" r="0" b="-2210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14400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FINDINGS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968898"/>
            <a:ext cx="6176962" cy="25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"/>
              </a:lnSpc>
              <a:spcBef>
                <a:spcPct val="0"/>
              </a:spcBef>
            </a:pPr>
            <a:r>
              <a:rPr lang="en-US" b="true" sz="1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is the score of quantised and base models are similar?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164010" y="4334691"/>
            <a:ext cx="12151505" cy="328035"/>
            <a:chOff x="0" y="0"/>
            <a:chExt cx="3200396" cy="863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00396" cy="86396"/>
            </a:xfrm>
            <a:custGeom>
              <a:avLst/>
              <a:gdLst/>
              <a:ahLst/>
              <a:cxnLst/>
              <a:rect r="r" b="b" t="t" l="l"/>
              <a:pathLst>
                <a:path h="86396" w="3200396">
                  <a:moveTo>
                    <a:pt x="10831" y="0"/>
                  </a:moveTo>
                  <a:lnTo>
                    <a:pt x="3189565" y="0"/>
                  </a:lnTo>
                  <a:cubicBezTo>
                    <a:pt x="3195547" y="0"/>
                    <a:pt x="3200396" y="4849"/>
                    <a:pt x="3200396" y="10831"/>
                  </a:cubicBezTo>
                  <a:lnTo>
                    <a:pt x="3200396" y="75565"/>
                  </a:lnTo>
                  <a:cubicBezTo>
                    <a:pt x="3200396" y="78438"/>
                    <a:pt x="3199255" y="81193"/>
                    <a:pt x="3197224" y="83224"/>
                  </a:cubicBezTo>
                  <a:cubicBezTo>
                    <a:pt x="3195193" y="85255"/>
                    <a:pt x="3192438" y="86396"/>
                    <a:pt x="3189565" y="86396"/>
                  </a:cubicBezTo>
                  <a:lnTo>
                    <a:pt x="10831" y="86396"/>
                  </a:lnTo>
                  <a:cubicBezTo>
                    <a:pt x="4849" y="86396"/>
                    <a:pt x="0" y="81547"/>
                    <a:pt x="0" y="75565"/>
                  </a:cubicBezTo>
                  <a:lnTo>
                    <a:pt x="0" y="10831"/>
                  </a:lnTo>
                  <a:cubicBezTo>
                    <a:pt x="0" y="4849"/>
                    <a:pt x="4849" y="0"/>
                    <a:pt x="108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3200396" cy="1340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117181" y="5449090"/>
            <a:ext cx="12016852" cy="384625"/>
            <a:chOff x="0" y="0"/>
            <a:chExt cx="3164932" cy="1013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164932" cy="101300"/>
            </a:xfrm>
            <a:custGeom>
              <a:avLst/>
              <a:gdLst/>
              <a:ahLst/>
              <a:cxnLst/>
              <a:rect r="r" b="b" t="t" l="l"/>
              <a:pathLst>
                <a:path h="101300" w="3164932">
                  <a:moveTo>
                    <a:pt x="10952" y="0"/>
                  </a:moveTo>
                  <a:lnTo>
                    <a:pt x="3153980" y="0"/>
                  </a:lnTo>
                  <a:cubicBezTo>
                    <a:pt x="3160029" y="0"/>
                    <a:pt x="3164932" y="4904"/>
                    <a:pt x="3164932" y="10952"/>
                  </a:cubicBezTo>
                  <a:lnTo>
                    <a:pt x="3164932" y="90348"/>
                  </a:lnTo>
                  <a:cubicBezTo>
                    <a:pt x="3164932" y="96397"/>
                    <a:pt x="3160029" y="101300"/>
                    <a:pt x="3153980" y="101300"/>
                  </a:cubicBezTo>
                  <a:lnTo>
                    <a:pt x="10952" y="101300"/>
                  </a:lnTo>
                  <a:cubicBezTo>
                    <a:pt x="8048" y="101300"/>
                    <a:pt x="5262" y="100147"/>
                    <a:pt x="3208" y="98093"/>
                  </a:cubicBezTo>
                  <a:cubicBezTo>
                    <a:pt x="1154" y="96039"/>
                    <a:pt x="0" y="93253"/>
                    <a:pt x="0" y="90348"/>
                  </a:cubicBezTo>
                  <a:lnTo>
                    <a:pt x="0" y="10952"/>
                  </a:lnTo>
                  <a:cubicBezTo>
                    <a:pt x="0" y="8048"/>
                    <a:pt x="1154" y="5262"/>
                    <a:pt x="3208" y="3208"/>
                  </a:cubicBezTo>
                  <a:cubicBezTo>
                    <a:pt x="5262" y="1154"/>
                    <a:pt x="8048" y="0"/>
                    <a:pt x="109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164932" cy="148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63863" y="2055167"/>
            <a:ext cx="6810316" cy="2650646"/>
          </a:xfrm>
          <a:custGeom>
            <a:avLst/>
            <a:gdLst/>
            <a:ahLst/>
            <a:cxnLst/>
            <a:rect r="r" b="b" t="t" l="l"/>
            <a:pathLst>
              <a:path h="2650646" w="6810316">
                <a:moveTo>
                  <a:pt x="0" y="0"/>
                </a:moveTo>
                <a:lnTo>
                  <a:pt x="6810317" y="0"/>
                </a:lnTo>
                <a:lnTo>
                  <a:pt x="6810317" y="2650646"/>
                </a:lnTo>
                <a:lnTo>
                  <a:pt x="0" y="265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32" b="-1642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43618" y="3099896"/>
            <a:ext cx="1088379" cy="917171"/>
          </a:xfrm>
          <a:custGeom>
            <a:avLst/>
            <a:gdLst/>
            <a:ahLst/>
            <a:cxnLst/>
            <a:rect r="r" b="b" t="t" l="l"/>
            <a:pathLst>
              <a:path h="917171" w="1088379">
                <a:moveTo>
                  <a:pt x="0" y="0"/>
                </a:moveTo>
                <a:lnTo>
                  <a:pt x="1088379" y="0"/>
                </a:lnTo>
                <a:lnTo>
                  <a:pt x="1088379" y="917171"/>
                </a:lnTo>
                <a:lnTo>
                  <a:pt x="0" y="917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265" t="-64274" r="-108848" b="-537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04122" y="2390025"/>
            <a:ext cx="1848676" cy="2089458"/>
          </a:xfrm>
          <a:custGeom>
            <a:avLst/>
            <a:gdLst/>
            <a:ahLst/>
            <a:cxnLst/>
            <a:rect r="r" b="b" t="t" l="l"/>
            <a:pathLst>
              <a:path h="2089458" w="1848676">
                <a:moveTo>
                  <a:pt x="0" y="0"/>
                </a:moveTo>
                <a:lnTo>
                  <a:pt x="1848676" y="0"/>
                </a:lnTo>
                <a:lnTo>
                  <a:pt x="1848676" y="2089458"/>
                </a:lnTo>
                <a:lnTo>
                  <a:pt x="0" y="2089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99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95509" y="3126277"/>
            <a:ext cx="2951537" cy="958584"/>
            <a:chOff x="0" y="0"/>
            <a:chExt cx="777360" cy="252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7360" cy="252467"/>
            </a:xfrm>
            <a:custGeom>
              <a:avLst/>
              <a:gdLst/>
              <a:ahLst/>
              <a:cxnLst/>
              <a:rect r="r" b="b" t="t" l="l"/>
              <a:pathLst>
                <a:path h="252467" w="777360">
                  <a:moveTo>
                    <a:pt x="126233" y="0"/>
                  </a:moveTo>
                  <a:lnTo>
                    <a:pt x="651126" y="0"/>
                  </a:lnTo>
                  <a:cubicBezTo>
                    <a:pt x="720843" y="0"/>
                    <a:pt x="777360" y="56517"/>
                    <a:pt x="777360" y="126233"/>
                  </a:cubicBezTo>
                  <a:lnTo>
                    <a:pt x="777360" y="126233"/>
                  </a:lnTo>
                  <a:cubicBezTo>
                    <a:pt x="777360" y="159713"/>
                    <a:pt x="764060" y="191820"/>
                    <a:pt x="740387" y="215494"/>
                  </a:cubicBezTo>
                  <a:cubicBezTo>
                    <a:pt x="716713" y="239167"/>
                    <a:pt x="684605" y="252467"/>
                    <a:pt x="651126" y="252467"/>
                  </a:cubicBezTo>
                  <a:lnTo>
                    <a:pt x="126233" y="252467"/>
                  </a:lnTo>
                  <a:cubicBezTo>
                    <a:pt x="56517" y="252467"/>
                    <a:pt x="0" y="195950"/>
                    <a:pt x="0" y="126233"/>
                  </a:cubicBezTo>
                  <a:lnTo>
                    <a:pt x="0" y="126233"/>
                  </a:lnTo>
                  <a:cubicBezTo>
                    <a:pt x="0" y="56517"/>
                    <a:pt x="56517" y="0"/>
                    <a:pt x="126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77360" cy="300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93608" y="3387129"/>
            <a:ext cx="395534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575484" y="3167690"/>
            <a:ext cx="1088379" cy="917171"/>
          </a:xfrm>
          <a:custGeom>
            <a:avLst/>
            <a:gdLst/>
            <a:ahLst/>
            <a:cxnLst/>
            <a:rect r="r" b="b" t="t" l="l"/>
            <a:pathLst>
              <a:path h="917171" w="1088379">
                <a:moveTo>
                  <a:pt x="0" y="0"/>
                </a:moveTo>
                <a:lnTo>
                  <a:pt x="1088379" y="0"/>
                </a:lnTo>
                <a:lnTo>
                  <a:pt x="1088379" y="917171"/>
                </a:lnTo>
                <a:lnTo>
                  <a:pt x="0" y="917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265" t="-64274" r="-108848" b="-5376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672755" y="962413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63863" y="2055167"/>
            <a:ext cx="6810316" cy="2650646"/>
          </a:xfrm>
          <a:custGeom>
            <a:avLst/>
            <a:gdLst/>
            <a:ahLst/>
            <a:cxnLst/>
            <a:rect r="r" b="b" t="t" l="l"/>
            <a:pathLst>
              <a:path h="2650646" w="6810316">
                <a:moveTo>
                  <a:pt x="0" y="0"/>
                </a:moveTo>
                <a:lnTo>
                  <a:pt x="6810317" y="0"/>
                </a:lnTo>
                <a:lnTo>
                  <a:pt x="6810317" y="2650646"/>
                </a:lnTo>
                <a:lnTo>
                  <a:pt x="0" y="2650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32" b="-1642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7881" y="5772907"/>
            <a:ext cx="7412238" cy="2884920"/>
          </a:xfrm>
          <a:custGeom>
            <a:avLst/>
            <a:gdLst/>
            <a:ahLst/>
            <a:cxnLst/>
            <a:rect r="r" b="b" t="t" l="l"/>
            <a:pathLst>
              <a:path h="2884920" w="7412238">
                <a:moveTo>
                  <a:pt x="0" y="0"/>
                </a:moveTo>
                <a:lnTo>
                  <a:pt x="7412238" y="0"/>
                </a:lnTo>
                <a:lnTo>
                  <a:pt x="7412238" y="2884920"/>
                </a:lnTo>
                <a:lnTo>
                  <a:pt x="0" y="288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832" b="-1642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21789" y="7236076"/>
            <a:ext cx="707277" cy="707277"/>
          </a:xfrm>
          <a:custGeom>
            <a:avLst/>
            <a:gdLst/>
            <a:ahLst/>
            <a:cxnLst/>
            <a:rect r="r" b="b" t="t" l="l"/>
            <a:pathLst>
              <a:path h="707277" w="707277">
                <a:moveTo>
                  <a:pt x="0" y="0"/>
                </a:moveTo>
                <a:lnTo>
                  <a:pt x="707278" y="0"/>
                </a:lnTo>
                <a:lnTo>
                  <a:pt x="707278" y="707277"/>
                </a:lnTo>
                <a:lnTo>
                  <a:pt x="0" y="70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68423" y="7117664"/>
            <a:ext cx="707277" cy="707277"/>
          </a:xfrm>
          <a:custGeom>
            <a:avLst/>
            <a:gdLst/>
            <a:ahLst/>
            <a:cxnLst/>
            <a:rect r="r" b="b" t="t" l="l"/>
            <a:pathLst>
              <a:path h="707277" w="707277">
                <a:moveTo>
                  <a:pt x="0" y="0"/>
                </a:moveTo>
                <a:lnTo>
                  <a:pt x="707277" y="0"/>
                </a:lnTo>
                <a:lnTo>
                  <a:pt x="707277" y="707277"/>
                </a:lnTo>
                <a:lnTo>
                  <a:pt x="0" y="707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87808" y="6841020"/>
            <a:ext cx="748694" cy="748694"/>
          </a:xfrm>
          <a:custGeom>
            <a:avLst/>
            <a:gdLst/>
            <a:ahLst/>
            <a:cxnLst/>
            <a:rect r="r" b="b" t="t" l="l"/>
            <a:pathLst>
              <a:path h="748694" w="748694">
                <a:moveTo>
                  <a:pt x="0" y="0"/>
                </a:moveTo>
                <a:lnTo>
                  <a:pt x="748694" y="0"/>
                </a:lnTo>
                <a:lnTo>
                  <a:pt x="748694" y="748694"/>
                </a:lnTo>
                <a:lnTo>
                  <a:pt x="0" y="748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69877" y="6068212"/>
            <a:ext cx="2335727" cy="2335727"/>
          </a:xfrm>
          <a:custGeom>
            <a:avLst/>
            <a:gdLst/>
            <a:ahLst/>
            <a:cxnLst/>
            <a:rect r="r" b="b" t="t" l="l"/>
            <a:pathLst>
              <a:path h="2335727" w="2335727">
                <a:moveTo>
                  <a:pt x="0" y="0"/>
                </a:moveTo>
                <a:lnTo>
                  <a:pt x="2335727" y="0"/>
                </a:lnTo>
                <a:lnTo>
                  <a:pt x="2335727" y="2335727"/>
                </a:lnTo>
                <a:lnTo>
                  <a:pt x="0" y="2335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43618" y="3099896"/>
            <a:ext cx="1088379" cy="917171"/>
          </a:xfrm>
          <a:custGeom>
            <a:avLst/>
            <a:gdLst/>
            <a:ahLst/>
            <a:cxnLst/>
            <a:rect r="r" b="b" t="t" l="l"/>
            <a:pathLst>
              <a:path h="917171" w="1088379">
                <a:moveTo>
                  <a:pt x="0" y="0"/>
                </a:moveTo>
                <a:lnTo>
                  <a:pt x="1088379" y="0"/>
                </a:lnTo>
                <a:lnTo>
                  <a:pt x="1088379" y="917171"/>
                </a:lnTo>
                <a:lnTo>
                  <a:pt x="0" y="917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9265" t="-64274" r="-108848" b="-5376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04122" y="2390025"/>
            <a:ext cx="1848676" cy="2089458"/>
          </a:xfrm>
          <a:custGeom>
            <a:avLst/>
            <a:gdLst/>
            <a:ahLst/>
            <a:cxnLst/>
            <a:rect r="r" b="b" t="t" l="l"/>
            <a:pathLst>
              <a:path h="2089458" w="1848676">
                <a:moveTo>
                  <a:pt x="0" y="0"/>
                </a:moveTo>
                <a:lnTo>
                  <a:pt x="1848676" y="0"/>
                </a:lnTo>
                <a:lnTo>
                  <a:pt x="1848676" y="2089458"/>
                </a:lnTo>
                <a:lnTo>
                  <a:pt x="0" y="2089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1995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95509" y="3126277"/>
            <a:ext cx="2951537" cy="958584"/>
            <a:chOff x="0" y="0"/>
            <a:chExt cx="777360" cy="252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77360" cy="252467"/>
            </a:xfrm>
            <a:custGeom>
              <a:avLst/>
              <a:gdLst/>
              <a:ahLst/>
              <a:cxnLst/>
              <a:rect r="r" b="b" t="t" l="l"/>
              <a:pathLst>
                <a:path h="252467" w="777360">
                  <a:moveTo>
                    <a:pt x="126233" y="0"/>
                  </a:moveTo>
                  <a:lnTo>
                    <a:pt x="651126" y="0"/>
                  </a:lnTo>
                  <a:cubicBezTo>
                    <a:pt x="720843" y="0"/>
                    <a:pt x="777360" y="56517"/>
                    <a:pt x="777360" y="126233"/>
                  </a:cubicBezTo>
                  <a:lnTo>
                    <a:pt x="777360" y="126233"/>
                  </a:lnTo>
                  <a:cubicBezTo>
                    <a:pt x="777360" y="159713"/>
                    <a:pt x="764060" y="191820"/>
                    <a:pt x="740387" y="215494"/>
                  </a:cubicBezTo>
                  <a:cubicBezTo>
                    <a:pt x="716713" y="239167"/>
                    <a:pt x="684605" y="252467"/>
                    <a:pt x="651126" y="252467"/>
                  </a:cubicBezTo>
                  <a:lnTo>
                    <a:pt x="126233" y="252467"/>
                  </a:lnTo>
                  <a:cubicBezTo>
                    <a:pt x="56517" y="252467"/>
                    <a:pt x="0" y="195950"/>
                    <a:pt x="0" y="126233"/>
                  </a:cubicBezTo>
                  <a:lnTo>
                    <a:pt x="0" y="126233"/>
                  </a:lnTo>
                  <a:cubicBezTo>
                    <a:pt x="0" y="56517"/>
                    <a:pt x="56517" y="0"/>
                    <a:pt x="1262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77360" cy="300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93608" y="3387129"/>
            <a:ext cx="395534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Input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575484" y="3167690"/>
            <a:ext cx="1088379" cy="917171"/>
          </a:xfrm>
          <a:custGeom>
            <a:avLst/>
            <a:gdLst/>
            <a:ahLst/>
            <a:cxnLst/>
            <a:rect r="r" b="b" t="t" l="l"/>
            <a:pathLst>
              <a:path h="917171" w="1088379">
                <a:moveTo>
                  <a:pt x="0" y="0"/>
                </a:moveTo>
                <a:lnTo>
                  <a:pt x="1088379" y="0"/>
                </a:lnTo>
                <a:lnTo>
                  <a:pt x="1088379" y="917171"/>
                </a:lnTo>
                <a:lnTo>
                  <a:pt x="0" y="917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9265" t="-64274" r="-108848" b="-5376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1395" y="5772907"/>
            <a:ext cx="4840180" cy="2519371"/>
          </a:xfrm>
          <a:custGeom>
            <a:avLst/>
            <a:gdLst/>
            <a:ahLst/>
            <a:cxnLst/>
            <a:rect r="r" b="b" t="t" l="l"/>
            <a:pathLst>
              <a:path h="2519371" w="4840180">
                <a:moveTo>
                  <a:pt x="0" y="0"/>
                </a:moveTo>
                <a:lnTo>
                  <a:pt x="4840180" y="0"/>
                </a:lnTo>
                <a:lnTo>
                  <a:pt x="4840180" y="2519371"/>
                </a:lnTo>
                <a:lnTo>
                  <a:pt x="0" y="2519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355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672755" y="962413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9551" y="-5794321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4"/>
                </a:lnTo>
                <a:lnTo>
                  <a:pt x="0" y="664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520232" y="-7373818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46637" y="-7373818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411627" y="10197449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14400"/>
            <a:ext cx="8277224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PROGRESS SO FAR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076910" y="1347857"/>
            <a:ext cx="2458028" cy="396965"/>
          </a:xfrm>
          <a:custGeom>
            <a:avLst/>
            <a:gdLst/>
            <a:ahLst/>
            <a:cxnLst/>
            <a:rect r="r" b="b" t="t" l="l"/>
            <a:pathLst>
              <a:path h="396965" w="2458028">
                <a:moveTo>
                  <a:pt x="0" y="0"/>
                </a:moveTo>
                <a:lnTo>
                  <a:pt x="2458028" y="0"/>
                </a:lnTo>
                <a:lnTo>
                  <a:pt x="2458028" y="396965"/>
                </a:lnTo>
                <a:lnTo>
                  <a:pt x="0" y="3969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076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41909" y="2816376"/>
            <a:ext cx="14004182" cy="6441924"/>
          </a:xfrm>
          <a:custGeom>
            <a:avLst/>
            <a:gdLst/>
            <a:ahLst/>
            <a:cxnLst/>
            <a:rect r="r" b="b" t="t" l="l"/>
            <a:pathLst>
              <a:path h="6441924" w="14004182">
                <a:moveTo>
                  <a:pt x="0" y="0"/>
                </a:moveTo>
                <a:lnTo>
                  <a:pt x="14004182" y="0"/>
                </a:lnTo>
                <a:lnTo>
                  <a:pt x="14004182" y="6441924"/>
                </a:lnTo>
                <a:lnTo>
                  <a:pt x="0" y="64419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149958"/>
            <a:ext cx="4509663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done till now 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69660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28903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4" y="0"/>
                </a:lnTo>
                <a:lnTo>
                  <a:pt x="7060794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501487" y="8792999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83990" y="-6635222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68390" y="-4307526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140544" y="6249824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6941176" y="7507951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26332" y="4052884"/>
            <a:ext cx="11258233" cy="151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MULTI-EXPERT LLM SYSTEM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6788776" y="7660351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333844" y="-3054236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588547" y="5359399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57603" y="-5737605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4" y="0"/>
                </a:lnTo>
                <a:lnTo>
                  <a:pt x="7060794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11265" y="1432520"/>
            <a:ext cx="12799180" cy="8527454"/>
          </a:xfrm>
          <a:custGeom>
            <a:avLst/>
            <a:gdLst/>
            <a:ahLst/>
            <a:cxnLst/>
            <a:rect r="r" b="b" t="t" l="l"/>
            <a:pathLst>
              <a:path h="8527454" w="12799180">
                <a:moveTo>
                  <a:pt x="0" y="0"/>
                </a:moveTo>
                <a:lnTo>
                  <a:pt x="12799180" y="0"/>
                </a:lnTo>
                <a:lnTo>
                  <a:pt x="12799180" y="8527454"/>
                </a:lnTo>
                <a:lnTo>
                  <a:pt x="0" y="85274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10597" y="779028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VISION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0597" y="1936296"/>
            <a:ext cx="2800667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are we upto?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72755" y="962413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14909" y="4533484"/>
            <a:ext cx="182197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WHY?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5488" y="1054418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BUT WHY?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733472" y="2402703"/>
            <a:ext cx="1044501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this Approch?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315945" y="3446497"/>
            <a:ext cx="13238829" cy="6342662"/>
          </a:xfrm>
          <a:custGeom>
            <a:avLst/>
            <a:gdLst/>
            <a:ahLst/>
            <a:cxnLst/>
            <a:rect r="r" b="b" t="t" l="l"/>
            <a:pathLst>
              <a:path h="6342662" w="13238829">
                <a:moveTo>
                  <a:pt x="0" y="0"/>
                </a:moveTo>
                <a:lnTo>
                  <a:pt x="13238828" y="0"/>
                </a:lnTo>
                <a:lnTo>
                  <a:pt x="13238828" y="6342662"/>
                </a:lnTo>
                <a:lnTo>
                  <a:pt x="0" y="6342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06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72755" y="962413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29982" y="3746604"/>
            <a:ext cx="7315541" cy="1851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24"/>
              </a:lnSpc>
              <a:spcBef>
                <a:spcPct val="0"/>
              </a:spcBef>
            </a:pPr>
            <a:r>
              <a:rPr lang="en-US" sz="10803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METHODOLOGY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72755" y="962413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34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47418" y="4863465"/>
            <a:ext cx="6979920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Method -1 : Multi-Expert Aggregation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0516" y="878213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6075" y="-563609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06954" y="8376078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7" y="0"/>
                </a:lnTo>
                <a:lnTo>
                  <a:pt x="495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06954" y="5359399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3903" y="185020"/>
            <a:ext cx="1851982" cy="9916961"/>
          </a:xfrm>
          <a:custGeom>
            <a:avLst/>
            <a:gdLst/>
            <a:ahLst/>
            <a:cxnLst/>
            <a:rect r="r" b="b" t="t" l="l"/>
            <a:pathLst>
              <a:path h="9916961" w="1851982">
                <a:moveTo>
                  <a:pt x="0" y="0"/>
                </a:moveTo>
                <a:lnTo>
                  <a:pt x="1851982" y="0"/>
                </a:lnTo>
                <a:lnTo>
                  <a:pt x="1851982" y="9916960"/>
                </a:lnTo>
                <a:lnTo>
                  <a:pt x="0" y="9916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2361" t="0" r="-86017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558873" y="933450"/>
            <a:ext cx="1044501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Multi-Expert Aggregation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149832" y="5570572"/>
            <a:ext cx="912661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0516" y="878213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6075" y="-563609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06954" y="8376078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7" y="0"/>
                </a:lnTo>
                <a:lnTo>
                  <a:pt x="495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36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06954" y="5359399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3903" y="185020"/>
            <a:ext cx="6203625" cy="9916961"/>
          </a:xfrm>
          <a:custGeom>
            <a:avLst/>
            <a:gdLst/>
            <a:ahLst/>
            <a:cxnLst/>
            <a:rect r="r" b="b" t="t" l="l"/>
            <a:pathLst>
              <a:path h="9916961" w="6203625">
                <a:moveTo>
                  <a:pt x="0" y="0"/>
                </a:moveTo>
                <a:lnTo>
                  <a:pt x="6203625" y="0"/>
                </a:lnTo>
                <a:lnTo>
                  <a:pt x="6203625" y="9916960"/>
                </a:lnTo>
                <a:lnTo>
                  <a:pt x="0" y="9916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7572" t="0" r="-18664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493211" y="933450"/>
            <a:ext cx="10445016" cy="559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Multi-Expert Aggregation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149832" y="5570572"/>
            <a:ext cx="912661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20973" y="6623532"/>
            <a:ext cx="16744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Domain Experts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0516" y="878213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6075" y="-563609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06954" y="8376078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7" y="0"/>
                </a:lnTo>
                <a:lnTo>
                  <a:pt x="495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37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06954" y="5359399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3903" y="185020"/>
            <a:ext cx="9134323" cy="9916961"/>
          </a:xfrm>
          <a:custGeom>
            <a:avLst/>
            <a:gdLst/>
            <a:ahLst/>
            <a:cxnLst/>
            <a:rect r="r" b="b" t="t" l="l"/>
            <a:pathLst>
              <a:path h="9916961" w="9134323">
                <a:moveTo>
                  <a:pt x="0" y="0"/>
                </a:moveTo>
                <a:lnTo>
                  <a:pt x="9134323" y="0"/>
                </a:lnTo>
                <a:lnTo>
                  <a:pt x="9134323" y="9916960"/>
                </a:lnTo>
                <a:lnTo>
                  <a:pt x="0" y="9916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8726" t="0" r="-9467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580760" y="933450"/>
            <a:ext cx="1044501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Multi-Expert Aggregation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149832" y="5570572"/>
            <a:ext cx="912661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20973" y="6623532"/>
            <a:ext cx="16744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Domain Experts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0516" y="878213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6075" y="-563609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06954" y="8376078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7" y="0"/>
                </a:lnTo>
                <a:lnTo>
                  <a:pt x="495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38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06954" y="5359399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3903" y="185020"/>
            <a:ext cx="12435058" cy="9916961"/>
          </a:xfrm>
          <a:custGeom>
            <a:avLst/>
            <a:gdLst/>
            <a:ahLst/>
            <a:cxnLst/>
            <a:rect r="r" b="b" t="t" l="l"/>
            <a:pathLst>
              <a:path h="9916961" w="12435058">
                <a:moveTo>
                  <a:pt x="0" y="0"/>
                </a:moveTo>
                <a:lnTo>
                  <a:pt x="12435058" y="0"/>
                </a:lnTo>
                <a:lnTo>
                  <a:pt x="12435058" y="9916960"/>
                </a:lnTo>
                <a:lnTo>
                  <a:pt x="0" y="99169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755" t="0" r="-43001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1558873" y="933450"/>
            <a:ext cx="1044501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Multi-Expert Aggregation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149832" y="5570572"/>
            <a:ext cx="912661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20973" y="6623532"/>
            <a:ext cx="16744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Domain Experts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48459" y="573150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4158" y="-5828928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4" y="0"/>
                </a:lnTo>
                <a:lnTo>
                  <a:pt x="7060794" y="6649984"/>
                </a:lnTo>
                <a:lnTo>
                  <a:pt x="0" y="664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86632" y="654568"/>
            <a:ext cx="6843436" cy="10149498"/>
          </a:xfrm>
          <a:custGeom>
            <a:avLst/>
            <a:gdLst/>
            <a:ahLst/>
            <a:cxnLst/>
            <a:rect r="r" b="b" t="t" l="l"/>
            <a:pathLst>
              <a:path h="10149498" w="6843436">
                <a:moveTo>
                  <a:pt x="0" y="0"/>
                </a:moveTo>
                <a:lnTo>
                  <a:pt x="6843436" y="0"/>
                </a:lnTo>
                <a:lnTo>
                  <a:pt x="6843436" y="10149498"/>
                </a:lnTo>
                <a:lnTo>
                  <a:pt x="0" y="10149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02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398100" y="654568"/>
            <a:ext cx="4020500" cy="1459551"/>
            <a:chOff x="0" y="0"/>
            <a:chExt cx="1058897" cy="3844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58897" cy="384409"/>
            </a:xfrm>
            <a:custGeom>
              <a:avLst/>
              <a:gdLst/>
              <a:ahLst/>
              <a:cxnLst/>
              <a:rect r="r" b="b" t="t" l="l"/>
              <a:pathLst>
                <a:path h="384409" w="1058897">
                  <a:moveTo>
                    <a:pt x="0" y="0"/>
                  </a:moveTo>
                  <a:lnTo>
                    <a:pt x="1058897" y="0"/>
                  </a:lnTo>
                  <a:lnTo>
                    <a:pt x="1058897" y="384409"/>
                  </a:lnTo>
                  <a:lnTo>
                    <a:pt x="0" y="3844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058897" cy="460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8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6124772" y="1880041"/>
            <a:ext cx="5273328" cy="3651988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103703" y="5926606"/>
            <a:ext cx="3796687" cy="4570627"/>
          </a:xfrm>
          <a:custGeom>
            <a:avLst/>
            <a:gdLst/>
            <a:ahLst/>
            <a:cxnLst/>
            <a:rect r="r" b="b" t="t" l="l"/>
            <a:pathLst>
              <a:path h="4570627" w="3796687">
                <a:moveTo>
                  <a:pt x="0" y="0"/>
                </a:moveTo>
                <a:lnTo>
                  <a:pt x="3796687" y="0"/>
                </a:lnTo>
                <a:lnTo>
                  <a:pt x="3796687" y="4570627"/>
                </a:lnTo>
                <a:lnTo>
                  <a:pt x="0" y="45706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693444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822891"/>
            <a:ext cx="542655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Understanding the Evaluation Setup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349490" y="5541554"/>
            <a:ext cx="3550563" cy="38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6"/>
              </a:lnSpc>
              <a:spcBef>
                <a:spcPct val="0"/>
              </a:spcBef>
            </a:pPr>
            <a:r>
              <a:rPr lang="en-US" b="true" sz="2598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Who discovered gravity?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0516" y="878213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46075" y="-563609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39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93903" y="185020"/>
            <a:ext cx="15765397" cy="9916961"/>
          </a:xfrm>
          <a:custGeom>
            <a:avLst/>
            <a:gdLst/>
            <a:ahLst/>
            <a:cxnLst/>
            <a:rect r="r" b="b" t="t" l="l"/>
            <a:pathLst>
              <a:path h="9916961" w="15765397">
                <a:moveTo>
                  <a:pt x="0" y="0"/>
                </a:moveTo>
                <a:lnTo>
                  <a:pt x="15765397" y="0"/>
                </a:lnTo>
                <a:lnTo>
                  <a:pt x="15765397" y="9916960"/>
                </a:lnTo>
                <a:lnTo>
                  <a:pt x="0" y="9916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849" t="0" r="-1279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668310" y="933450"/>
            <a:ext cx="1044501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Multi-Expert Aggregation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149832" y="5570572"/>
            <a:ext cx="912661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20973" y="6623532"/>
            <a:ext cx="16744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Domain Experts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72755" y="962413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40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69907" y="4773613"/>
            <a:ext cx="8348186" cy="63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Method 2 – Intelligent Expert Routing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42151" y="8392417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-1897209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093" y="254730"/>
            <a:ext cx="2388156" cy="9777540"/>
          </a:xfrm>
          <a:custGeom>
            <a:avLst/>
            <a:gdLst/>
            <a:ahLst/>
            <a:cxnLst/>
            <a:rect r="r" b="b" t="t" l="l"/>
            <a:pathLst>
              <a:path h="9777540" w="2388156">
                <a:moveTo>
                  <a:pt x="0" y="0"/>
                </a:moveTo>
                <a:lnTo>
                  <a:pt x="2388156" y="0"/>
                </a:lnTo>
                <a:lnTo>
                  <a:pt x="2388156" y="9777540"/>
                </a:lnTo>
                <a:lnTo>
                  <a:pt x="0" y="9777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719" t="0" r="-62503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539423" y="933450"/>
            <a:ext cx="1044501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</a:t>
            </a: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telligent Expert Routing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539423" y="5596519"/>
            <a:ext cx="912661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42151" y="8392417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-1897209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093" y="254730"/>
            <a:ext cx="8363411" cy="9777540"/>
          </a:xfrm>
          <a:custGeom>
            <a:avLst/>
            <a:gdLst/>
            <a:ahLst/>
            <a:cxnLst/>
            <a:rect r="r" b="b" t="t" l="l"/>
            <a:pathLst>
              <a:path h="9777540" w="8363411">
                <a:moveTo>
                  <a:pt x="0" y="0"/>
                </a:moveTo>
                <a:lnTo>
                  <a:pt x="8363411" y="0"/>
                </a:lnTo>
                <a:lnTo>
                  <a:pt x="8363411" y="9777540"/>
                </a:lnTo>
                <a:lnTo>
                  <a:pt x="0" y="9777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763" t="0" r="-10703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539423" y="933450"/>
            <a:ext cx="1044501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</a:t>
            </a: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telligent Expert Routing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539423" y="5596519"/>
            <a:ext cx="912661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9505" y="6802704"/>
            <a:ext cx="16744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Domain Experts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42151" y="8392417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-1897209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093" y="254730"/>
            <a:ext cx="11186883" cy="9777540"/>
          </a:xfrm>
          <a:custGeom>
            <a:avLst/>
            <a:gdLst/>
            <a:ahLst/>
            <a:cxnLst/>
            <a:rect r="r" b="b" t="t" l="l"/>
            <a:pathLst>
              <a:path h="9777540" w="11186883">
                <a:moveTo>
                  <a:pt x="0" y="0"/>
                </a:moveTo>
                <a:lnTo>
                  <a:pt x="11186883" y="0"/>
                </a:lnTo>
                <a:lnTo>
                  <a:pt x="11186883" y="9777540"/>
                </a:lnTo>
                <a:lnTo>
                  <a:pt x="0" y="9777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18" t="0" r="-5477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539423" y="933450"/>
            <a:ext cx="1044501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</a:t>
            </a: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telligent Expert Routing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539423" y="5596519"/>
            <a:ext cx="912661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9505" y="6802704"/>
            <a:ext cx="16744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Domain Experts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49770" y="5625094"/>
            <a:ext cx="912661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Relevant Expert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42151" y="8392417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9300" y="-1897209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81093" y="254730"/>
            <a:ext cx="15520584" cy="9777540"/>
          </a:xfrm>
          <a:custGeom>
            <a:avLst/>
            <a:gdLst/>
            <a:ahLst/>
            <a:cxnLst/>
            <a:rect r="r" b="b" t="t" l="l"/>
            <a:pathLst>
              <a:path h="9777540" w="15520584">
                <a:moveTo>
                  <a:pt x="0" y="0"/>
                </a:moveTo>
                <a:lnTo>
                  <a:pt x="15520584" y="0"/>
                </a:lnTo>
                <a:lnTo>
                  <a:pt x="15520584" y="9777540"/>
                </a:lnTo>
                <a:lnTo>
                  <a:pt x="0" y="97775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266" t="0" r="-1156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539423" y="933450"/>
            <a:ext cx="10445016" cy="55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</a:t>
            </a:r>
            <a:r>
              <a:rPr lang="en-US" b="true" sz="30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telligent Expert Routing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539423" y="5596519"/>
            <a:ext cx="912661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9505" y="6802704"/>
            <a:ext cx="1674495" cy="30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Domain Experts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49770" y="5625094"/>
            <a:ext cx="912661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Relevant Expert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76083" y="822960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6221" y="-5173954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-1608909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45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106954" y="5359399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13250" y="1923999"/>
            <a:ext cx="12061500" cy="8035975"/>
          </a:xfrm>
          <a:custGeom>
            <a:avLst/>
            <a:gdLst/>
            <a:ahLst/>
            <a:cxnLst/>
            <a:rect r="r" b="b" t="t" l="l"/>
            <a:pathLst>
              <a:path h="8035975" w="12061500">
                <a:moveTo>
                  <a:pt x="0" y="0"/>
                </a:moveTo>
                <a:lnTo>
                  <a:pt x="12061500" y="0"/>
                </a:lnTo>
                <a:lnTo>
                  <a:pt x="12061500" y="8035975"/>
                </a:lnTo>
                <a:lnTo>
                  <a:pt x="0" y="8035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43782" y="436154"/>
            <a:ext cx="6640906" cy="131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40"/>
              </a:lnSpc>
            </a:pPr>
            <a:r>
              <a:rPr lang="en-US" sz="80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917384" y="1386750"/>
            <a:ext cx="1044501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In</a:t>
            </a:r>
            <a:r>
              <a:rPr lang="en-US" b="true" sz="2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telligent Expert Routing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76083" y="822960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6221" y="-5173954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-1608909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66431" y="-7138193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510119" y="2371209"/>
            <a:ext cx="11090144" cy="1024162"/>
          </a:xfrm>
          <a:custGeom>
            <a:avLst/>
            <a:gdLst/>
            <a:ahLst/>
            <a:cxnLst/>
            <a:rect r="r" b="b" t="t" l="l"/>
            <a:pathLst>
              <a:path h="1024162" w="11090144">
                <a:moveTo>
                  <a:pt x="0" y="0"/>
                </a:moveTo>
                <a:lnTo>
                  <a:pt x="11090144" y="0"/>
                </a:lnTo>
                <a:lnTo>
                  <a:pt x="11090144" y="1024161"/>
                </a:lnTo>
                <a:lnTo>
                  <a:pt x="0" y="1024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7692" r="0" b="-57375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33514" y="3767811"/>
            <a:ext cx="10156463" cy="5671435"/>
          </a:xfrm>
          <a:custGeom>
            <a:avLst/>
            <a:gdLst/>
            <a:ahLst/>
            <a:cxnLst/>
            <a:rect r="r" b="b" t="t" l="l"/>
            <a:pathLst>
              <a:path h="5671435" w="10156463">
                <a:moveTo>
                  <a:pt x="0" y="0"/>
                </a:moveTo>
                <a:lnTo>
                  <a:pt x="10156463" y="0"/>
                </a:lnTo>
                <a:lnTo>
                  <a:pt x="10156463" y="5671435"/>
                </a:lnTo>
                <a:lnTo>
                  <a:pt x="0" y="5671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211" t="-13705" r="-36842" b="-2118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09808" y="4027196"/>
            <a:ext cx="1580910" cy="1433537"/>
          </a:xfrm>
          <a:custGeom>
            <a:avLst/>
            <a:gdLst/>
            <a:ahLst/>
            <a:cxnLst/>
            <a:rect r="r" b="b" t="t" l="l"/>
            <a:pathLst>
              <a:path h="1433537" w="1580910">
                <a:moveTo>
                  <a:pt x="0" y="0"/>
                </a:moveTo>
                <a:lnTo>
                  <a:pt x="1580910" y="0"/>
                </a:lnTo>
                <a:lnTo>
                  <a:pt x="1580910" y="1433537"/>
                </a:lnTo>
                <a:lnTo>
                  <a:pt x="0" y="1433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76393" y="5765533"/>
            <a:ext cx="1381543" cy="1381543"/>
          </a:xfrm>
          <a:custGeom>
            <a:avLst/>
            <a:gdLst/>
            <a:ahLst/>
            <a:cxnLst/>
            <a:rect r="r" b="b" t="t" l="l"/>
            <a:pathLst>
              <a:path h="1381543" w="1381543">
                <a:moveTo>
                  <a:pt x="0" y="0"/>
                </a:moveTo>
                <a:lnTo>
                  <a:pt x="1381543" y="0"/>
                </a:lnTo>
                <a:lnTo>
                  <a:pt x="1381543" y="1381543"/>
                </a:lnTo>
                <a:lnTo>
                  <a:pt x="0" y="13815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76393" y="7741975"/>
            <a:ext cx="1295127" cy="1295127"/>
          </a:xfrm>
          <a:custGeom>
            <a:avLst/>
            <a:gdLst/>
            <a:ahLst/>
            <a:cxnLst/>
            <a:rect r="r" b="b" t="t" l="l"/>
            <a:pathLst>
              <a:path h="1295127" w="1295127">
                <a:moveTo>
                  <a:pt x="0" y="0"/>
                </a:moveTo>
                <a:lnTo>
                  <a:pt x="1295127" y="0"/>
                </a:lnTo>
                <a:lnTo>
                  <a:pt x="1295127" y="1295127"/>
                </a:lnTo>
                <a:lnTo>
                  <a:pt x="0" y="12951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82520" y="4770163"/>
            <a:ext cx="1142595" cy="2285189"/>
          </a:xfrm>
          <a:custGeom>
            <a:avLst/>
            <a:gdLst/>
            <a:ahLst/>
            <a:cxnLst/>
            <a:rect r="r" b="b" t="t" l="l"/>
            <a:pathLst>
              <a:path h="2285189" w="1142595">
                <a:moveTo>
                  <a:pt x="0" y="0"/>
                </a:moveTo>
                <a:lnTo>
                  <a:pt x="1142595" y="0"/>
                </a:lnTo>
                <a:lnTo>
                  <a:pt x="1142595" y="2285189"/>
                </a:lnTo>
                <a:lnTo>
                  <a:pt x="0" y="22851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343716"/>
            <a:ext cx="6640906" cy="1328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79"/>
              </a:lnSpc>
            </a:pPr>
            <a:r>
              <a:rPr lang="en-US" sz="8035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45544" y="3513811"/>
            <a:ext cx="169513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Entailment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44616" y="5954072"/>
            <a:ext cx="43846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NLI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91880" y="5394058"/>
            <a:ext cx="1491615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Sentence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22324" y="7237150"/>
            <a:ext cx="3208347" cy="669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7"/>
              </a:lnSpc>
            </a:pPr>
            <a:r>
              <a:rPr lang="en-US" sz="18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Candidate lables:</a:t>
            </a:r>
          </a:p>
          <a:p>
            <a:pPr algn="ctr">
              <a:lnSpc>
                <a:spcPts val="2637"/>
              </a:lnSpc>
              <a:spcBef>
                <a:spcPct val="0"/>
              </a:spcBef>
            </a:pPr>
            <a:r>
              <a:rPr lang="en-US" sz="18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[Sports ,Finance , Weather]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76083" y="822960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46221" y="-5173954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59300" y="-1608909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254957" y="-4057650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47873" y="2404373"/>
            <a:ext cx="11340489" cy="7555601"/>
          </a:xfrm>
          <a:custGeom>
            <a:avLst/>
            <a:gdLst/>
            <a:ahLst/>
            <a:cxnLst/>
            <a:rect r="r" b="b" t="t" l="l"/>
            <a:pathLst>
              <a:path h="7555601" w="11340489">
                <a:moveTo>
                  <a:pt x="0" y="0"/>
                </a:moveTo>
                <a:lnTo>
                  <a:pt x="11340489" y="0"/>
                </a:lnTo>
                <a:lnTo>
                  <a:pt x="11340489" y="7555601"/>
                </a:lnTo>
                <a:lnTo>
                  <a:pt x="0" y="75556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2840" y="428625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151072" y="1379854"/>
            <a:ext cx="1044501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In</a:t>
            </a: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telligent Expert Routing - Zero Shot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47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66018" y="-308610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95862" y="1145266"/>
            <a:ext cx="1273394" cy="1273394"/>
          </a:xfrm>
          <a:custGeom>
            <a:avLst/>
            <a:gdLst/>
            <a:ahLst/>
            <a:cxnLst/>
            <a:rect r="r" b="b" t="t" l="l"/>
            <a:pathLst>
              <a:path h="1273394" w="1273394">
                <a:moveTo>
                  <a:pt x="0" y="0"/>
                </a:moveTo>
                <a:lnTo>
                  <a:pt x="1273394" y="0"/>
                </a:lnTo>
                <a:lnTo>
                  <a:pt x="1273394" y="1273394"/>
                </a:lnTo>
                <a:lnTo>
                  <a:pt x="0" y="1273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21034" y="1199229"/>
            <a:ext cx="1045931" cy="1068617"/>
          </a:xfrm>
          <a:custGeom>
            <a:avLst/>
            <a:gdLst/>
            <a:ahLst/>
            <a:cxnLst/>
            <a:rect r="r" b="b" t="t" l="l"/>
            <a:pathLst>
              <a:path h="1068617" w="1045931">
                <a:moveTo>
                  <a:pt x="0" y="0"/>
                </a:moveTo>
                <a:lnTo>
                  <a:pt x="1045932" y="0"/>
                </a:lnTo>
                <a:lnTo>
                  <a:pt x="1045932" y="1068618"/>
                </a:lnTo>
                <a:lnTo>
                  <a:pt x="0" y="1068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651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84647" y="1096841"/>
            <a:ext cx="1273394" cy="1273394"/>
          </a:xfrm>
          <a:custGeom>
            <a:avLst/>
            <a:gdLst/>
            <a:ahLst/>
            <a:cxnLst/>
            <a:rect r="r" b="b" t="t" l="l"/>
            <a:pathLst>
              <a:path h="1273394" w="1273394">
                <a:moveTo>
                  <a:pt x="0" y="0"/>
                </a:moveTo>
                <a:lnTo>
                  <a:pt x="1273394" y="0"/>
                </a:lnTo>
                <a:lnTo>
                  <a:pt x="1273394" y="1273394"/>
                </a:lnTo>
                <a:lnTo>
                  <a:pt x="0" y="12733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56415" y="3470133"/>
            <a:ext cx="1077315" cy="1077315"/>
          </a:xfrm>
          <a:custGeom>
            <a:avLst/>
            <a:gdLst/>
            <a:ahLst/>
            <a:cxnLst/>
            <a:rect r="r" b="b" t="t" l="l"/>
            <a:pathLst>
              <a:path h="1077315" w="1077315">
                <a:moveTo>
                  <a:pt x="0" y="0"/>
                </a:moveTo>
                <a:lnTo>
                  <a:pt x="1077315" y="0"/>
                </a:lnTo>
                <a:lnTo>
                  <a:pt x="1077315" y="1077315"/>
                </a:lnTo>
                <a:lnTo>
                  <a:pt x="0" y="1077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95597" y="3257919"/>
            <a:ext cx="1243465" cy="1221507"/>
          </a:xfrm>
          <a:custGeom>
            <a:avLst/>
            <a:gdLst/>
            <a:ahLst/>
            <a:cxnLst/>
            <a:rect r="r" b="b" t="t" l="l"/>
            <a:pathLst>
              <a:path h="1221507" w="1243465">
                <a:moveTo>
                  <a:pt x="0" y="0"/>
                </a:moveTo>
                <a:lnTo>
                  <a:pt x="1243465" y="0"/>
                </a:lnTo>
                <a:lnTo>
                  <a:pt x="1243465" y="1221508"/>
                </a:lnTo>
                <a:lnTo>
                  <a:pt x="0" y="12215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797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14889" y="3370355"/>
            <a:ext cx="1156114" cy="996636"/>
          </a:xfrm>
          <a:custGeom>
            <a:avLst/>
            <a:gdLst/>
            <a:ahLst/>
            <a:cxnLst/>
            <a:rect r="r" b="b" t="t" l="l"/>
            <a:pathLst>
              <a:path h="996636" w="1156114">
                <a:moveTo>
                  <a:pt x="0" y="0"/>
                </a:moveTo>
                <a:lnTo>
                  <a:pt x="1156114" y="0"/>
                </a:lnTo>
                <a:lnTo>
                  <a:pt x="1156114" y="996636"/>
                </a:lnTo>
                <a:lnTo>
                  <a:pt x="0" y="9966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8000" r="0" b="-800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16697" y="6033125"/>
            <a:ext cx="1831723" cy="1195351"/>
          </a:xfrm>
          <a:custGeom>
            <a:avLst/>
            <a:gdLst/>
            <a:ahLst/>
            <a:cxnLst/>
            <a:rect r="r" b="b" t="t" l="l"/>
            <a:pathLst>
              <a:path h="1195351" w="1831723">
                <a:moveTo>
                  <a:pt x="0" y="0"/>
                </a:moveTo>
                <a:lnTo>
                  <a:pt x="1831723" y="0"/>
                </a:lnTo>
                <a:lnTo>
                  <a:pt x="1831723" y="1195352"/>
                </a:lnTo>
                <a:lnTo>
                  <a:pt x="0" y="11953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6618" r="0" b="-2661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06426" y="6013225"/>
            <a:ext cx="1021806" cy="1021806"/>
          </a:xfrm>
          <a:custGeom>
            <a:avLst/>
            <a:gdLst/>
            <a:ahLst/>
            <a:cxnLst/>
            <a:rect r="r" b="b" t="t" l="l"/>
            <a:pathLst>
              <a:path h="1021806" w="1021806">
                <a:moveTo>
                  <a:pt x="0" y="0"/>
                </a:moveTo>
                <a:lnTo>
                  <a:pt x="1021806" y="0"/>
                </a:lnTo>
                <a:lnTo>
                  <a:pt x="1021806" y="1021806"/>
                </a:lnTo>
                <a:lnTo>
                  <a:pt x="0" y="102180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57530" y="5706986"/>
            <a:ext cx="1618369" cy="1173525"/>
          </a:xfrm>
          <a:custGeom>
            <a:avLst/>
            <a:gdLst/>
            <a:ahLst/>
            <a:cxnLst/>
            <a:rect r="r" b="b" t="t" l="l"/>
            <a:pathLst>
              <a:path h="1173525" w="1618369">
                <a:moveTo>
                  <a:pt x="0" y="0"/>
                </a:moveTo>
                <a:lnTo>
                  <a:pt x="1618368" y="0"/>
                </a:lnTo>
                <a:lnTo>
                  <a:pt x="1618368" y="1173525"/>
                </a:lnTo>
                <a:lnTo>
                  <a:pt x="0" y="11735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5135" r="0" b="-2277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15929" y="8422135"/>
            <a:ext cx="1273394" cy="962449"/>
          </a:xfrm>
          <a:custGeom>
            <a:avLst/>
            <a:gdLst/>
            <a:ahLst/>
            <a:cxnLst/>
            <a:rect r="r" b="b" t="t" l="l"/>
            <a:pathLst>
              <a:path h="962449" w="1273394">
                <a:moveTo>
                  <a:pt x="0" y="0"/>
                </a:moveTo>
                <a:lnTo>
                  <a:pt x="1273394" y="0"/>
                </a:lnTo>
                <a:lnTo>
                  <a:pt x="1273394" y="962449"/>
                </a:lnTo>
                <a:lnTo>
                  <a:pt x="0" y="9624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443170" y="8144931"/>
            <a:ext cx="1224614" cy="1135872"/>
          </a:xfrm>
          <a:custGeom>
            <a:avLst/>
            <a:gdLst/>
            <a:ahLst/>
            <a:cxnLst/>
            <a:rect r="r" b="b" t="t" l="l"/>
            <a:pathLst>
              <a:path h="1135872" w="1224614">
                <a:moveTo>
                  <a:pt x="0" y="0"/>
                </a:moveTo>
                <a:lnTo>
                  <a:pt x="1224613" y="0"/>
                </a:lnTo>
                <a:lnTo>
                  <a:pt x="1224613" y="1135872"/>
                </a:lnTo>
                <a:lnTo>
                  <a:pt x="0" y="1135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-1526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92946" y="8220505"/>
            <a:ext cx="984725" cy="984725"/>
          </a:xfrm>
          <a:custGeom>
            <a:avLst/>
            <a:gdLst/>
            <a:ahLst/>
            <a:cxnLst/>
            <a:rect r="r" b="b" t="t" l="l"/>
            <a:pathLst>
              <a:path h="984725" w="984725">
                <a:moveTo>
                  <a:pt x="0" y="0"/>
                </a:moveTo>
                <a:lnTo>
                  <a:pt x="984725" y="0"/>
                </a:lnTo>
                <a:lnTo>
                  <a:pt x="984725" y="984725"/>
                </a:lnTo>
                <a:lnTo>
                  <a:pt x="0" y="98472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94026" y="2300867"/>
            <a:ext cx="957052" cy="957052"/>
          </a:xfrm>
          <a:custGeom>
            <a:avLst/>
            <a:gdLst/>
            <a:ahLst/>
            <a:cxnLst/>
            <a:rect r="r" b="b" t="t" l="l"/>
            <a:pathLst>
              <a:path h="957052" w="957052">
                <a:moveTo>
                  <a:pt x="0" y="0"/>
                </a:moveTo>
                <a:lnTo>
                  <a:pt x="957053" y="0"/>
                </a:lnTo>
                <a:lnTo>
                  <a:pt x="957053" y="957052"/>
                </a:lnTo>
                <a:lnTo>
                  <a:pt x="0" y="957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97505" y="2312055"/>
            <a:ext cx="805734" cy="805734"/>
          </a:xfrm>
          <a:custGeom>
            <a:avLst/>
            <a:gdLst/>
            <a:ahLst/>
            <a:cxnLst/>
            <a:rect r="r" b="b" t="t" l="l"/>
            <a:pathLst>
              <a:path h="805734" w="805734">
                <a:moveTo>
                  <a:pt x="0" y="0"/>
                </a:moveTo>
                <a:lnTo>
                  <a:pt x="805734" y="0"/>
                </a:lnTo>
                <a:lnTo>
                  <a:pt x="805734" y="805733"/>
                </a:lnTo>
                <a:lnTo>
                  <a:pt x="0" y="80573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25905" y="2343603"/>
            <a:ext cx="640326" cy="640326"/>
          </a:xfrm>
          <a:custGeom>
            <a:avLst/>
            <a:gdLst/>
            <a:ahLst/>
            <a:cxnLst/>
            <a:rect r="r" b="b" t="t" l="l"/>
            <a:pathLst>
              <a:path h="640326" w="640326">
                <a:moveTo>
                  <a:pt x="0" y="0"/>
                </a:moveTo>
                <a:lnTo>
                  <a:pt x="640326" y="0"/>
                </a:lnTo>
                <a:lnTo>
                  <a:pt x="640326" y="640326"/>
                </a:lnTo>
                <a:lnTo>
                  <a:pt x="0" y="64032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33649" y="4547448"/>
            <a:ext cx="790101" cy="774983"/>
          </a:xfrm>
          <a:custGeom>
            <a:avLst/>
            <a:gdLst/>
            <a:ahLst/>
            <a:cxnLst/>
            <a:rect r="r" b="b" t="t" l="l"/>
            <a:pathLst>
              <a:path h="774983" w="790101">
                <a:moveTo>
                  <a:pt x="0" y="0"/>
                </a:moveTo>
                <a:lnTo>
                  <a:pt x="790102" y="0"/>
                </a:lnTo>
                <a:lnTo>
                  <a:pt x="790102" y="774983"/>
                </a:lnTo>
                <a:lnTo>
                  <a:pt x="0" y="77498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36444" t="0" r="-3871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635196" y="4673496"/>
            <a:ext cx="805734" cy="805734"/>
          </a:xfrm>
          <a:custGeom>
            <a:avLst/>
            <a:gdLst/>
            <a:ahLst/>
            <a:cxnLst/>
            <a:rect r="r" b="b" t="t" l="l"/>
            <a:pathLst>
              <a:path h="805734" w="805734">
                <a:moveTo>
                  <a:pt x="0" y="0"/>
                </a:moveTo>
                <a:lnTo>
                  <a:pt x="805734" y="0"/>
                </a:lnTo>
                <a:lnTo>
                  <a:pt x="805734" y="805733"/>
                </a:lnTo>
                <a:lnTo>
                  <a:pt x="0" y="805733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529261" y="4586132"/>
            <a:ext cx="534508" cy="624170"/>
          </a:xfrm>
          <a:custGeom>
            <a:avLst/>
            <a:gdLst/>
            <a:ahLst/>
            <a:cxnLst/>
            <a:rect r="r" b="b" t="t" l="l"/>
            <a:pathLst>
              <a:path h="624170" w="534508">
                <a:moveTo>
                  <a:pt x="0" y="0"/>
                </a:moveTo>
                <a:lnTo>
                  <a:pt x="534508" y="0"/>
                </a:lnTo>
                <a:lnTo>
                  <a:pt x="534508" y="624170"/>
                </a:lnTo>
                <a:lnTo>
                  <a:pt x="0" y="62417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-117115" t="-53773" r="-146286" b="-20586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83324" y="7228477"/>
            <a:ext cx="555306" cy="555306"/>
          </a:xfrm>
          <a:custGeom>
            <a:avLst/>
            <a:gdLst/>
            <a:ahLst/>
            <a:cxnLst/>
            <a:rect r="r" b="b" t="t" l="l"/>
            <a:pathLst>
              <a:path h="555306" w="555306">
                <a:moveTo>
                  <a:pt x="0" y="0"/>
                </a:moveTo>
                <a:lnTo>
                  <a:pt x="555307" y="0"/>
                </a:lnTo>
                <a:lnTo>
                  <a:pt x="555307" y="555306"/>
                </a:lnTo>
                <a:lnTo>
                  <a:pt x="0" y="55530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283652" y="7030075"/>
            <a:ext cx="3720697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Sales,</a:t>
            </a:r>
            <a:r>
              <a:rPr lang="en-US" b="true" sz="1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Marketing, and Advertising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285686" y="7441810"/>
            <a:ext cx="223538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</a:t>
            </a:r>
            <a:r>
              <a:rPr lang="en-US" b="true" sz="15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oogle/flan-t5-large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7635196" y="7262933"/>
            <a:ext cx="650490" cy="650490"/>
          </a:xfrm>
          <a:custGeom>
            <a:avLst/>
            <a:gdLst/>
            <a:ahLst/>
            <a:cxnLst/>
            <a:rect r="r" b="b" t="t" l="l"/>
            <a:pathLst>
              <a:path h="650490" w="650490">
                <a:moveTo>
                  <a:pt x="0" y="0"/>
                </a:moveTo>
                <a:lnTo>
                  <a:pt x="650490" y="0"/>
                </a:lnTo>
                <a:lnTo>
                  <a:pt x="650490" y="650490"/>
                </a:lnTo>
                <a:lnTo>
                  <a:pt x="0" y="65049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027100" y="7228477"/>
            <a:ext cx="643521" cy="643521"/>
          </a:xfrm>
          <a:custGeom>
            <a:avLst/>
            <a:gdLst/>
            <a:ahLst/>
            <a:cxnLst/>
            <a:rect r="r" b="b" t="t" l="l"/>
            <a:pathLst>
              <a:path h="643521" w="643521">
                <a:moveTo>
                  <a:pt x="0" y="0"/>
                </a:moveTo>
                <a:lnTo>
                  <a:pt x="643521" y="0"/>
                </a:lnTo>
                <a:lnTo>
                  <a:pt x="643521" y="643521"/>
                </a:lnTo>
                <a:lnTo>
                  <a:pt x="0" y="64352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75411" y="9384584"/>
            <a:ext cx="739126" cy="710385"/>
          </a:xfrm>
          <a:custGeom>
            <a:avLst/>
            <a:gdLst/>
            <a:ahLst/>
            <a:cxnLst/>
            <a:rect r="r" b="b" t="t" l="l"/>
            <a:pathLst>
              <a:path h="710385" w="739126">
                <a:moveTo>
                  <a:pt x="0" y="0"/>
                </a:moveTo>
                <a:lnTo>
                  <a:pt x="739126" y="0"/>
                </a:lnTo>
                <a:lnTo>
                  <a:pt x="739126" y="710385"/>
                </a:lnTo>
                <a:lnTo>
                  <a:pt x="0" y="71038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10475" t="0" r="-208333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822583" y="9551184"/>
            <a:ext cx="1155579" cy="865569"/>
          </a:xfrm>
          <a:custGeom>
            <a:avLst/>
            <a:gdLst/>
            <a:ahLst/>
            <a:cxnLst/>
            <a:rect r="r" b="b" t="t" l="l"/>
            <a:pathLst>
              <a:path h="865569" w="1155579">
                <a:moveTo>
                  <a:pt x="0" y="0"/>
                </a:moveTo>
                <a:lnTo>
                  <a:pt x="1155578" y="0"/>
                </a:lnTo>
                <a:lnTo>
                  <a:pt x="1155578" y="865569"/>
                </a:lnTo>
                <a:lnTo>
                  <a:pt x="0" y="86556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794821" y="153231"/>
            <a:ext cx="10445016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Some of the Areas and  respective LLM Experts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48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-1088316" y="2264037"/>
            <a:ext cx="9448033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Healthca</a:t>
            </a:r>
            <a:r>
              <a:rPr lang="en-US" b="true" sz="1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 and Pharmaceuticals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945542" y="2239272"/>
            <a:ext cx="1263035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Finance</a:t>
            </a:r>
            <a:r>
              <a:rPr lang="en-US" b="true" sz="1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Insurance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998806" y="2211164"/>
            <a:ext cx="1072197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Education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-2588293" y="2568554"/>
            <a:ext cx="1263035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dmis-lab/bi</a:t>
            </a:r>
            <a:r>
              <a:rPr lang="en-US" b="true" sz="16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obert-large-cased-v1.1-squad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97076" y="2577867"/>
            <a:ext cx="414909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Phin</a:t>
            </a:r>
            <a:r>
              <a:rPr lang="en-US" b="true" sz="15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ance-Phi-3.5-mini-instruct-finance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295789" y="4826499"/>
            <a:ext cx="239776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GeneZC/MiniChat-1.5-3B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670621" y="2508566"/>
            <a:ext cx="199294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b="true" sz="15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g</a:t>
            </a:r>
            <a:r>
              <a:rPr lang="en-US" b="true" sz="15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oogle/flan-t5-base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719839" y="4476814"/>
            <a:ext cx="1728581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overnment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9934" y="4785573"/>
            <a:ext cx="3926310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nlpaueb/legal-bert-base-uncased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121515" y="4518873"/>
            <a:ext cx="3867924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</a:t>
            </a:r>
            <a:r>
              <a:rPr lang="en-US" b="true" sz="1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ustomer Service and Field Services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433051" y="4388487"/>
            <a:ext cx="2176587" cy="57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</a:t>
            </a:r>
            <a:r>
              <a:rPr lang="en-US" b="true" sz="1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gal</a:t>
            </a:r>
          </a:p>
          <a:p>
            <a:pPr algn="ctr">
              <a:lnSpc>
                <a:spcPts val="2379"/>
              </a:lnSpc>
              <a:spcBef>
                <a:spcPct val="0"/>
              </a:spcBef>
            </a:pPr>
          </a:p>
        </p:txBody>
      </p:sp>
      <p:sp>
        <p:nvSpPr>
          <p:cNvPr name="TextBox 41" id="41"/>
          <p:cNvSpPr txBox="true"/>
          <p:nvPr/>
        </p:nvSpPr>
        <p:spPr>
          <a:xfrm rot="0">
            <a:off x="12796515" y="4705214"/>
            <a:ext cx="4129129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pile-</a:t>
            </a:r>
            <a:r>
              <a:rPr lang="en-US" b="true" sz="16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of-law/legalbert-large-1.7M-2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98059" y="7452917"/>
            <a:ext cx="4868999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kingabz</a:t>
            </a:r>
            <a:r>
              <a:rPr lang="en-US" b="true" sz="15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pro/llama-3.2-3b-it-Ecommerce-ChatBot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503356" y="7139896"/>
            <a:ext cx="229854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</a:t>
            </a:r>
            <a:r>
              <a:rPr lang="en-US" b="true" sz="16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ail and E-commerce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591981" y="6887801"/>
            <a:ext cx="4667319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Medi</a:t>
            </a: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and Technical Content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670621" y="7355635"/>
            <a:ext cx="2515552" cy="26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9"/>
              </a:lnSpc>
              <a:spcBef>
                <a:spcPct val="0"/>
              </a:spcBef>
            </a:pPr>
            <a:r>
              <a:rPr lang="en-US" b="true" sz="1571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Qwen/Qwen1.5-1.8B-Ch</a:t>
            </a:r>
            <a:r>
              <a:rPr lang="en-US" b="true" sz="1571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at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839151" y="9817099"/>
            <a:ext cx="3511844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bigc</a:t>
            </a:r>
            <a:r>
              <a:rPr lang="en-US" b="true" sz="15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ode/starcoder2-3b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576487" y="9415371"/>
            <a:ext cx="1912144" cy="558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</a:t>
            </a:r>
            <a:r>
              <a:rPr lang="en-US" b="true" sz="17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Technology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48" id="48"/>
          <p:cNvSpPr txBox="true"/>
          <p:nvPr/>
        </p:nvSpPr>
        <p:spPr>
          <a:xfrm rot="0">
            <a:off x="7528468" y="9641826"/>
            <a:ext cx="397274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NikkeS/bart-large-l</a:t>
            </a:r>
            <a:r>
              <a:rPr lang="en-US" b="true" sz="15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ora-finetuned-agriculture-summarization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453040" y="9271278"/>
            <a:ext cx="1186021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1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griculture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120567" y="9522609"/>
            <a:ext cx="184038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b="true" sz="15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Qwen</a:t>
            </a:r>
            <a:r>
              <a:rPr lang="en-US" b="true" sz="15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 1.5-1.8B-Chat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51" id="51"/>
          <p:cNvSpPr txBox="true"/>
          <p:nvPr/>
        </p:nvSpPr>
        <p:spPr>
          <a:xfrm rot="0">
            <a:off x="13998806" y="9140761"/>
            <a:ext cx="2083911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9"/>
              </a:lnSpc>
              <a:spcBef>
                <a:spcPct val="0"/>
              </a:spcBef>
            </a:pPr>
            <a:r>
              <a:rPr lang="en-US" b="true" sz="16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Utilities</a:t>
            </a:r>
          </a:p>
        </p:txBody>
      </p:sp>
      <p:sp>
        <p:nvSpPr>
          <p:cNvPr name="Freeform 52" id="52"/>
          <p:cNvSpPr/>
          <p:nvPr/>
        </p:nvSpPr>
        <p:spPr>
          <a:xfrm flipH="false" flipV="false" rot="0">
            <a:off x="13111291" y="9421431"/>
            <a:ext cx="643521" cy="643521"/>
          </a:xfrm>
          <a:custGeom>
            <a:avLst/>
            <a:gdLst/>
            <a:ahLst/>
            <a:cxnLst/>
            <a:rect r="r" b="b" t="t" l="l"/>
            <a:pathLst>
              <a:path h="643521" w="643521">
                <a:moveTo>
                  <a:pt x="0" y="0"/>
                </a:moveTo>
                <a:lnTo>
                  <a:pt x="643521" y="0"/>
                </a:lnTo>
                <a:lnTo>
                  <a:pt x="643521" y="643521"/>
                </a:lnTo>
                <a:lnTo>
                  <a:pt x="0" y="64352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672755" y="9624130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950033" y="559557"/>
            <a:ext cx="6843436" cy="10149498"/>
          </a:xfrm>
          <a:custGeom>
            <a:avLst/>
            <a:gdLst/>
            <a:ahLst/>
            <a:cxnLst/>
            <a:rect r="r" b="b" t="t" l="l"/>
            <a:pathLst>
              <a:path h="10149498" w="6843436">
                <a:moveTo>
                  <a:pt x="0" y="0"/>
                </a:moveTo>
                <a:lnTo>
                  <a:pt x="6843436" y="0"/>
                </a:lnTo>
                <a:lnTo>
                  <a:pt x="6843436" y="10149498"/>
                </a:lnTo>
                <a:lnTo>
                  <a:pt x="0" y="10149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02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08232" y="925830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7" y="0"/>
                </a:lnTo>
                <a:lnTo>
                  <a:pt x="495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25508" y="-5602521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8005" y="3320397"/>
            <a:ext cx="14931991" cy="461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e're developing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multi-expert LLM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framework for handling text inputs.</a:t>
            </a:r>
          </a:p>
          <a:p>
            <a:pPr algn="just" marL="539749" indent="-269875" lvl="1">
              <a:lnSpc>
                <a:spcPts val="4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system supports two paths:</a:t>
            </a:r>
          </a:p>
          <a:p>
            <a:pPr algn="just" marL="539749" indent="-269875" lvl="1">
              <a:lnSpc>
                <a:spcPts val="409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Aggregation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All expert models respond → their outputs are summarized.</a:t>
            </a:r>
          </a:p>
          <a:p>
            <a:pPr algn="just" marL="539749" indent="-269875" lvl="1">
              <a:lnSpc>
                <a:spcPts val="4099"/>
              </a:lnSpc>
              <a:buAutoNum type="arabicPeriod" startAt="1"/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Expert Selection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– Input is sent to the most relevant expert model.</a:t>
            </a:r>
          </a:p>
          <a:p>
            <a:pPr algn="just" marL="539749" indent="-269875" lvl="1">
              <a:lnSpc>
                <a:spcPts val="40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oals:</a:t>
            </a:r>
          </a:p>
          <a:p>
            <a:pPr algn="just">
              <a:lnSpc>
                <a:spcPts val="40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1.High-quality output</a:t>
            </a:r>
          </a:p>
          <a:p>
            <a:pPr algn="just">
              <a:lnSpc>
                <a:spcPts val="40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2.Fast response</a:t>
            </a:r>
          </a:p>
          <a:p>
            <a:pPr algn="just">
              <a:lnSpc>
                <a:spcPts val="409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3.</a:t>
            </a: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Context-aware output</a:t>
            </a:r>
          </a:p>
          <a:p>
            <a:pPr algn="just">
              <a:lnSpc>
                <a:spcPts val="409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007201" y="-2588293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600575" y="67151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0697" y="895350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SUMMARY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49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66600" y="-5318278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15746" y="5533248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50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288000" y="-2214905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48459" y="573150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4158" y="-5828928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4" y="0"/>
                </a:lnTo>
                <a:lnTo>
                  <a:pt x="7060794" y="6649984"/>
                </a:lnTo>
                <a:lnTo>
                  <a:pt x="0" y="664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40226" y="2284935"/>
            <a:ext cx="5274268" cy="7822266"/>
          </a:xfrm>
          <a:custGeom>
            <a:avLst/>
            <a:gdLst/>
            <a:ahLst/>
            <a:cxnLst/>
            <a:rect r="r" b="b" t="t" l="l"/>
            <a:pathLst>
              <a:path h="7822266" w="5274268">
                <a:moveTo>
                  <a:pt x="0" y="0"/>
                </a:moveTo>
                <a:lnTo>
                  <a:pt x="5274268" y="0"/>
                </a:lnTo>
                <a:lnTo>
                  <a:pt x="5274268" y="7822265"/>
                </a:lnTo>
                <a:lnTo>
                  <a:pt x="0" y="7822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02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57876" y="4027470"/>
            <a:ext cx="2222664" cy="1045595"/>
            <a:chOff x="0" y="0"/>
            <a:chExt cx="585393" cy="2753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85393" cy="275383"/>
            </a:xfrm>
            <a:custGeom>
              <a:avLst/>
              <a:gdLst/>
              <a:ahLst/>
              <a:cxnLst/>
              <a:rect r="r" b="b" t="t" l="l"/>
              <a:pathLst>
                <a:path h="275383" w="585393">
                  <a:moveTo>
                    <a:pt x="0" y="0"/>
                  </a:moveTo>
                  <a:lnTo>
                    <a:pt x="585393" y="0"/>
                  </a:lnTo>
                  <a:lnTo>
                    <a:pt x="585393" y="275383"/>
                  </a:lnTo>
                  <a:lnTo>
                    <a:pt x="0" y="275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585393" cy="35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8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2263067" y="4550268"/>
            <a:ext cx="4194809" cy="917379"/>
          </a:xfrm>
          <a:prstGeom prst="line">
            <a:avLst/>
          </a:prstGeom>
          <a:ln cap="flat" w="38100">
            <a:solidFill>
              <a:srgbClr val="FF3131"/>
            </a:solidFill>
            <a:prstDash val="lgDash"/>
            <a:headEnd type="triangle" len="med" w="lg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9144000" y="4027470"/>
            <a:ext cx="2180365" cy="1045595"/>
            <a:chOff x="0" y="0"/>
            <a:chExt cx="574252" cy="27538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4252" cy="275383"/>
            </a:xfrm>
            <a:custGeom>
              <a:avLst/>
              <a:gdLst/>
              <a:ahLst/>
              <a:cxnLst/>
              <a:rect r="r" b="b" t="t" l="l"/>
              <a:pathLst>
                <a:path h="275383" w="574252">
                  <a:moveTo>
                    <a:pt x="0" y="0"/>
                  </a:moveTo>
                  <a:lnTo>
                    <a:pt x="574252" y="0"/>
                  </a:lnTo>
                  <a:lnTo>
                    <a:pt x="574252" y="275383"/>
                  </a:lnTo>
                  <a:lnTo>
                    <a:pt x="0" y="275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574252" cy="35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8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11324365" y="4550268"/>
            <a:ext cx="3591087" cy="917379"/>
          </a:xfrm>
          <a:prstGeom prst="line">
            <a:avLst/>
          </a:prstGeom>
          <a:ln cap="flat" w="38100">
            <a:solidFill>
              <a:srgbClr val="FF3131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693444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1324" y="1703729"/>
            <a:ext cx="542655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Understanding the Evaluation Setup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49896" y="5468993"/>
            <a:ext cx="5056275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Sir Isaac Newt</a:t>
            </a:r>
            <a:r>
              <a:rPr lang="en-US" b="true" sz="20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on discovered gravity when he observed an apple falling from a tree and began to think about the force pulling objects toward the Earth.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00401" y="5468993"/>
            <a:ext cx="4972353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While the concept of gravity existed earlier, Isaac Newton formulated the law of universal gravitation in the 17th century, mathematically describing the gravitational force between objects.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48459" y="573150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4158" y="-5828928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4" y="0"/>
                </a:lnTo>
                <a:lnTo>
                  <a:pt x="7060794" y="6649984"/>
                </a:lnTo>
                <a:lnTo>
                  <a:pt x="0" y="664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93444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03729"/>
            <a:ext cx="542655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Understanding the Evaluation Setup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986632" y="654568"/>
            <a:ext cx="6843436" cy="10149498"/>
          </a:xfrm>
          <a:custGeom>
            <a:avLst/>
            <a:gdLst/>
            <a:ahLst/>
            <a:cxnLst/>
            <a:rect r="r" b="b" t="t" l="l"/>
            <a:pathLst>
              <a:path h="10149498" w="6843436">
                <a:moveTo>
                  <a:pt x="0" y="0"/>
                </a:moveTo>
                <a:lnTo>
                  <a:pt x="6843436" y="0"/>
                </a:lnTo>
                <a:lnTo>
                  <a:pt x="6843436" y="10149498"/>
                </a:lnTo>
                <a:lnTo>
                  <a:pt x="0" y="10149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202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398100" y="8562363"/>
            <a:ext cx="4020500" cy="1580677"/>
            <a:chOff x="0" y="0"/>
            <a:chExt cx="1058897" cy="4163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8897" cy="416310"/>
            </a:xfrm>
            <a:custGeom>
              <a:avLst/>
              <a:gdLst/>
              <a:ahLst/>
              <a:cxnLst/>
              <a:rect r="r" b="b" t="t" l="l"/>
              <a:pathLst>
                <a:path h="416310" w="1058897">
                  <a:moveTo>
                    <a:pt x="0" y="0"/>
                  </a:moveTo>
                  <a:lnTo>
                    <a:pt x="1058897" y="0"/>
                  </a:lnTo>
                  <a:lnTo>
                    <a:pt x="1058897" y="416310"/>
                  </a:lnTo>
                  <a:lnTo>
                    <a:pt x="0" y="4163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058897" cy="492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8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>
            <a:off x="5558409" y="5982692"/>
            <a:ext cx="5839690" cy="3906844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247038" y="4246001"/>
            <a:ext cx="6622743" cy="1485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1"/>
              </a:lnSpc>
              <a:spcBef>
                <a:spcPct val="0"/>
              </a:spcBef>
            </a:pPr>
            <a:r>
              <a:rPr lang="en-US" b="true" sz="2098" i="true">
                <a:solidFill>
                  <a:srgbClr val="000000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Isaac Newton is credited with discovering gravity by formulating the law of universal gravitation after observing objects falling to Earth, such as an apple. His work provided a scientific explanation for the force that attracts objects toward one another.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33280" y="5670792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55723" y="-5164360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92486" y="-487149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68028" y="-5682000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4"/>
                </a:lnTo>
                <a:lnTo>
                  <a:pt x="0" y="664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9952" y="4006139"/>
            <a:ext cx="16277623" cy="445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"You are an expert AI assistant. Combine the best information from the two responses below into one clear, informative answer. "</a:t>
            </a:r>
          </a:p>
          <a:p>
            <a:pPr algn="just">
              <a:lnSpc>
                <a:spcPts val="394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"The final answer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hould b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leas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50 w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rds long,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void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gue ph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s, and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inclu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fact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 term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amed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nti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 "</a:t>
            </a:r>
          </a:p>
          <a:p>
            <a:pPr algn="just">
              <a:lnSpc>
                <a:spcPts val="394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"tha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 keyword overla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 the reference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nswe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 i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bl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.\n\n"</a:t>
            </a:r>
          </a:p>
          <a:p>
            <a:pPr algn="just">
              <a:lnSpc>
                <a:spcPts val="394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f"Response 1:\n{ans1}\n\n"</a:t>
            </a:r>
          </a:p>
          <a:p>
            <a:pPr algn="just">
              <a:lnSpc>
                <a:spcPts val="394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f"Response 2:\n{ans2}\n\n"</a:t>
            </a:r>
          </a:p>
          <a:p>
            <a:pPr algn="just">
              <a:lnSpc>
                <a:spcPts val="394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f"Reference (optional):\n{reference if reference else 'N/A'}\n\n"</a:t>
            </a:r>
          </a:p>
          <a:p>
            <a:pPr algn="just">
              <a:lnSpc>
                <a:spcPts val="3949"/>
              </a:lnSpc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       "Final refined response:"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516666" y="8732282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2329" y="-7185868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974663" y="-5682000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3952865" y="5203243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535411" y="6189107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68415" y="1633266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8415" y="2857648"/>
            <a:ext cx="5426551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Understanding the Evaluation Setup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40544" y="-5103644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977307" y="-481077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20336" y="-5448246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767449" y="-3398853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15876" y="2539954"/>
            <a:ext cx="7588351" cy="7249204"/>
          </a:xfrm>
          <a:custGeom>
            <a:avLst/>
            <a:gdLst/>
            <a:ahLst/>
            <a:cxnLst/>
            <a:rect r="r" b="b" t="t" l="l"/>
            <a:pathLst>
              <a:path h="7249204" w="7588351">
                <a:moveTo>
                  <a:pt x="0" y="0"/>
                </a:moveTo>
                <a:lnTo>
                  <a:pt x="7588351" y="0"/>
                </a:lnTo>
                <a:lnTo>
                  <a:pt x="7588351" y="7249205"/>
                </a:lnTo>
                <a:lnTo>
                  <a:pt x="0" y="72492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586" r="0" b="-109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3336" y="974437"/>
            <a:ext cx="66409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sz="8499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72755" y="9570719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225" y="2166194"/>
            <a:ext cx="2909292" cy="373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1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Metric Differences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DAGjdGmOhok</dc:identifier>
  <dcterms:modified xsi:type="dcterms:W3CDTF">2011-08-01T06:04:30Z</dcterms:modified>
  <cp:revision>1</cp:revision>
  <dc:title>Utilization of Large Language Models (LLMs): Multi-Agent Collaboration, Challenges, and Future Directions</dc:title>
</cp:coreProperties>
</file>